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8" r:id="rId2"/>
    <p:sldId id="269" r:id="rId3"/>
    <p:sldId id="271" r:id="rId4"/>
    <p:sldId id="258" r:id="rId5"/>
    <p:sldId id="270" r:id="rId6"/>
    <p:sldId id="262" r:id="rId7"/>
    <p:sldId id="274" r:id="rId8"/>
    <p:sldId id="266" r:id="rId9"/>
    <p:sldId id="265" r:id="rId10"/>
    <p:sldId id="275" r:id="rId11"/>
    <p:sldId id="264"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reardo1"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050" autoAdjust="0"/>
  </p:normalViewPr>
  <p:slideViewPr>
    <p:cSldViewPr>
      <p:cViewPr>
        <p:scale>
          <a:sx n="80" d="100"/>
          <a:sy n="80" d="100"/>
        </p:scale>
        <p:origin x="-1878" y="3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526C753-DAE0-456F-96DB-E3AA2C42BE60}" type="datetimeFigureOut">
              <a:rPr lang="en-US" smtClean="0"/>
              <a:pPr/>
              <a:t>5/15/2012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BCE55ED-6243-4694-9E78-D13ED932260D}" type="slidenum">
              <a:rPr lang="en-US" smtClean="0"/>
              <a:pPr/>
              <a:t>‹#›</a:t>
            </a:fld>
            <a:endParaRPr lang="en-US"/>
          </a:p>
        </p:txBody>
      </p:sp>
    </p:spTree>
    <p:extLst>
      <p:ext uri="{BB962C8B-B14F-4D97-AF65-F5344CB8AC3E}">
        <p14:creationId xmlns:p14="http://schemas.microsoft.com/office/powerpoint/2010/main" val="2184739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government of Russia recently announced that it will host an APEC High Level Meeting on Health in St. Petersburg in June.</a:t>
            </a:r>
          </a:p>
          <a:p>
            <a:endParaRPr lang="en-US" baseline="0" dirty="0" smtClean="0"/>
          </a:p>
          <a:p>
            <a:r>
              <a:rPr lang="en-US" baseline="0" dirty="0" smtClean="0"/>
              <a:t>This will be attended by Health Ministers and other senior-level officials. I believe that it provides a unique opportunity for us as business council members to provide these officials with the private sector perspective on how trends in public health affect those of us in the business world.</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03B23E51-2ED8-48EA-9A12-7672FA800836}" type="slidenum">
              <a:rPr lang="en-US" smtClean="0"/>
              <a:pPr>
                <a:defRPr/>
              </a:pPr>
              <a:t>1</a:t>
            </a:fld>
            <a:endParaRPr lang="en-US" dirty="0"/>
          </a:p>
        </p:txBody>
      </p:sp>
    </p:spTree>
    <p:extLst>
      <p:ext uri="{BB962C8B-B14F-4D97-AF65-F5344CB8AC3E}">
        <p14:creationId xmlns:p14="http://schemas.microsoft.com/office/powerpoint/2010/main" val="1179124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ABAC can continue to be supportive of the health</a:t>
            </a:r>
            <a:r>
              <a:rPr lang="en-US" baseline="0" dirty="0" smtClean="0"/>
              <a:t> agenda in APEC by: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continuing to </a:t>
            </a:r>
            <a:r>
              <a:rPr lang="en-US" sz="1200" dirty="0" smtClean="0"/>
              <a:t>express support for the APEC</a:t>
            </a:r>
            <a:r>
              <a:rPr lang="en-US" sz="1200" baseline="0" dirty="0" smtClean="0"/>
              <a:t> Life Sciences Innovation Forum</a:t>
            </a:r>
            <a:r>
              <a:rPr lang="en-US" sz="1200" dirty="0" smtClean="0"/>
              <a:t> and other collaborative efforts to address the serious non-communicable disease challenges in the region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encouraging the continuation of a regular high level public private dialogue each year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and encouraging outcomes that better enable the private sector</a:t>
            </a:r>
            <a:r>
              <a:rPr lang="en-US" sz="1200" baseline="0" dirty="0" smtClean="0"/>
              <a:t> to contribute to solving health challenges by addressing </a:t>
            </a:r>
            <a:r>
              <a:rPr lang="en-US" sz="1200" dirty="0" smtClean="0"/>
              <a:t>business issues, such as regulatory coherence, transparency and policies that promote innovation.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BCE55ED-6243-4694-9E78-D13ED932260D}" type="slidenum">
              <a:rPr lang="en-US" smtClean="0"/>
              <a:pPr/>
              <a:t>10</a:t>
            </a:fld>
            <a:endParaRPr lang="en-US"/>
          </a:p>
        </p:txBody>
      </p:sp>
    </p:spTree>
    <p:extLst>
      <p:ext uri="{BB962C8B-B14F-4D97-AF65-F5344CB8AC3E}">
        <p14:creationId xmlns:p14="http://schemas.microsoft.com/office/powerpoint/2010/main" val="3648746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immediate</a:t>
            </a:r>
            <a:r>
              <a:rPr lang="en-US" baseline="0" dirty="0" smtClean="0"/>
              <a:t> next step that we hope to accomplish while in Kuala Lumpur is to approve a letter to the Russian health minister that expresses support for the next High Level Dialogue on Health in St. Petersburg and encourage outcomes that are friendly to business.  </a:t>
            </a:r>
            <a:endParaRPr lang="en-US" dirty="0" smtClean="0"/>
          </a:p>
          <a:p>
            <a:endParaRPr lang="en-US" dirty="0" smtClean="0"/>
          </a:p>
          <a:p>
            <a:r>
              <a:rPr lang="en-US" baseline="0" dirty="0" smtClean="0"/>
              <a:t>We are seeking your input on a draft of the letter that has been circulated. Our hope is to finalize it by the closing plenary. </a:t>
            </a:r>
          </a:p>
          <a:p>
            <a:endParaRPr lang="en-US" baseline="0" dirty="0" smtClean="0"/>
          </a:p>
          <a:p>
            <a:r>
              <a:rPr lang="en-US" baseline="0" dirty="0" smtClean="0"/>
              <a:t>The letter touches upon the key points of this presentation by emphasizing the importance of the management of NCDs, building healthy workforces and recognizing their link to economic growth in the region, endorsing Russia’s decision to hold an additional High Level Dialogue that brings industry and government together and encouraging outcomes that facilitate trade and commerce in the region.  I encourage you to send your input and questions to Alex Parle.  </a:t>
            </a:r>
          </a:p>
          <a:p>
            <a:endParaRPr lang="en-US" baseline="0" dirty="0" smtClean="0"/>
          </a:p>
          <a:p>
            <a:r>
              <a:rPr lang="en-US" baseline="0" dirty="0" smtClean="0"/>
              <a:t>In addition, ABAC can affirm private sector support of APEC’s growing health agenda in its 2012 Annual Report to Leaders, including encouraging APEC economies to continue to implement the NCD Action Plan.  </a:t>
            </a:r>
          </a:p>
          <a:p>
            <a:endParaRPr lang="en-US" baseline="0" dirty="0" smtClean="0"/>
          </a:p>
          <a:p>
            <a:r>
              <a:rPr lang="en-US" baseline="0" dirty="0" smtClean="0"/>
              <a:t>In the future, we can also watch for opportunities to highlight interests that business has in healthy populations and encourage economies to continue to seek input from the private sector.  </a:t>
            </a:r>
          </a:p>
        </p:txBody>
      </p:sp>
      <p:sp>
        <p:nvSpPr>
          <p:cNvPr id="4" name="Slide Number Placeholder 3"/>
          <p:cNvSpPr>
            <a:spLocks noGrp="1"/>
          </p:cNvSpPr>
          <p:nvPr>
            <p:ph type="sldNum" sz="quarter" idx="10"/>
          </p:nvPr>
        </p:nvSpPr>
        <p:spPr/>
        <p:txBody>
          <a:bodyPr/>
          <a:lstStyle/>
          <a:p>
            <a:fld id="{DBCE55ED-6243-4694-9E78-D13ED932260D}" type="slidenum">
              <a:rPr lang="en-US" smtClean="0"/>
              <a:pPr/>
              <a:t>11</a:t>
            </a:fld>
            <a:endParaRPr lang="en-US"/>
          </a:p>
        </p:txBody>
      </p:sp>
    </p:spTree>
    <p:extLst>
      <p:ext uri="{BB962C8B-B14F-4D97-AF65-F5344CB8AC3E}">
        <p14:creationId xmlns:p14="http://schemas.microsoft.com/office/powerpoint/2010/main" val="182794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presentation I would like to provide</a:t>
            </a:r>
            <a:r>
              <a:rPr lang="en-US" baseline="0" dirty="0" smtClean="0"/>
              <a:t> an overview of how non-communicable diseases are impacting economic growth and steps that governments and businesses can take together to address this impact. </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03B23E51-2ED8-48EA-9A12-7672FA800836}" type="slidenum">
              <a:rPr lang="en-US" smtClean="0"/>
              <a:pPr>
                <a:defRPr/>
              </a:pPr>
              <a:t>2</a:t>
            </a:fld>
            <a:endParaRPr lang="en-US" dirty="0"/>
          </a:p>
        </p:txBody>
      </p:sp>
    </p:spTree>
    <p:extLst>
      <p:ext uri="{BB962C8B-B14F-4D97-AF65-F5344CB8AC3E}">
        <p14:creationId xmlns:p14="http://schemas.microsoft.com/office/powerpoint/2010/main" val="999032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focus today is on </a:t>
            </a:r>
            <a:r>
              <a:rPr lang="en-US" dirty="0" smtClean="0"/>
              <a:t>NCDs, or Non Communicable Diseases.</a:t>
            </a:r>
            <a:r>
              <a:rPr lang="en-US" baseline="0" dirty="0" smtClean="0"/>
              <a:t> This is a term used to describe a number of non infectious conditions such as heart disease and diabetes that are often chronic and </a:t>
            </a:r>
            <a:r>
              <a:rPr lang="en-US" sz="1200" b="0" i="0" kern="1200" dirty="0" smtClean="0">
                <a:solidFill>
                  <a:schemeClr val="tx1"/>
                </a:solidFill>
                <a:effectLst/>
                <a:latin typeface="+mn-lt"/>
                <a:ea typeface="+mn-ea"/>
                <a:cs typeface="+mn-cs"/>
              </a:rPr>
              <a:t>debilitating</a:t>
            </a:r>
            <a:r>
              <a:rPr lang="en-US" sz="1200" b="0" i="0" kern="1200" baseline="0" dirty="0" smtClean="0">
                <a:solidFill>
                  <a:schemeClr val="tx1"/>
                </a:solidFill>
                <a:effectLst/>
                <a:latin typeface="+mn-lt"/>
                <a:ea typeface="+mn-ea"/>
                <a:cs typeface="+mn-cs"/>
              </a:rPr>
              <a:t>. But they are also often preventable.</a:t>
            </a:r>
            <a:endParaRPr lang="en-US" dirty="0" smtClean="0"/>
          </a:p>
          <a:p>
            <a:endParaRPr lang="en-US" dirty="0" smtClean="0"/>
          </a:p>
          <a:p>
            <a:r>
              <a:rPr lang="en-US" dirty="0" smtClean="0"/>
              <a:t>As economies grow</a:t>
            </a:r>
            <a:r>
              <a:rPr lang="en-US" baseline="0" dirty="0" smtClean="0"/>
              <a:t> and become more wealthy, lifestyles, living environments and dietary habits change.</a:t>
            </a:r>
          </a:p>
          <a:p>
            <a:endParaRPr lang="en-US" baseline="0" dirty="0" smtClean="0"/>
          </a:p>
          <a:p>
            <a:r>
              <a:rPr lang="en-US" baseline="0" dirty="0" smtClean="0"/>
              <a:t>In many cases these changes lead to an increase in non-communicable diseases. </a:t>
            </a:r>
          </a:p>
          <a:p>
            <a:endParaRPr lang="en-US" baseline="0" dirty="0" smtClean="0"/>
          </a:p>
          <a:p>
            <a:r>
              <a:rPr lang="en-US" baseline="0" dirty="0" smtClean="0"/>
              <a:t>This slide shows the risk factors that increase incidents of non-communicable diseases. These numbers from the World Health Organization are global figures, but as noted here </a:t>
            </a:r>
            <a:r>
              <a:rPr lang="en-US" sz="1200" b="0" i="0" kern="1200" dirty="0" smtClean="0">
                <a:solidFill>
                  <a:schemeClr val="tx1"/>
                </a:solidFill>
                <a:effectLst/>
                <a:latin typeface="+mn-lt"/>
                <a:ea typeface="+mn-ea"/>
                <a:cs typeface="+mn-cs"/>
              </a:rPr>
              <a:t>NCDs are no longer primarily identified with wealthy, developed</a:t>
            </a:r>
            <a:r>
              <a:rPr lang="en-US" sz="1200" b="0" i="0" kern="1200" baseline="0" dirty="0" smtClean="0">
                <a:solidFill>
                  <a:schemeClr val="tx1"/>
                </a:solidFill>
                <a:effectLst/>
                <a:latin typeface="+mn-lt"/>
                <a:ea typeface="+mn-ea"/>
                <a:cs typeface="+mn-cs"/>
              </a:rPr>
              <a:t> countries</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impact of such ailments is far greater in low- and middle-income countries, where roughly 80 percent of NCD-related deaths occur.   </a:t>
            </a:r>
            <a:endParaRPr lang="en-US" dirty="0"/>
          </a:p>
        </p:txBody>
      </p:sp>
      <p:sp>
        <p:nvSpPr>
          <p:cNvPr id="4" name="Slide Number Placeholder 3"/>
          <p:cNvSpPr>
            <a:spLocks noGrp="1"/>
          </p:cNvSpPr>
          <p:nvPr>
            <p:ph type="sldNum" sz="quarter" idx="10"/>
          </p:nvPr>
        </p:nvSpPr>
        <p:spPr/>
        <p:txBody>
          <a:bodyPr/>
          <a:lstStyle/>
          <a:p>
            <a:fld id="{DBCE55ED-6243-4694-9E78-D13ED932260D}" type="slidenum">
              <a:rPr lang="en-US" smtClean="0"/>
              <a:pPr/>
              <a:t>3</a:t>
            </a:fld>
            <a:endParaRPr lang="en-US"/>
          </a:p>
        </p:txBody>
      </p:sp>
    </p:spTree>
    <p:extLst>
      <p:ext uri="{BB962C8B-B14F-4D97-AF65-F5344CB8AC3E}">
        <p14:creationId xmlns:p14="http://schemas.microsoft.com/office/powerpoint/2010/main" val="1210641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loss of human life is of course the most tragic impact that NCDs have on our societies. However, they also create a drag on economic growth and productivity.</a:t>
            </a:r>
          </a:p>
          <a:p>
            <a:endParaRPr lang="en-US" baseline="0" dirty="0" smtClean="0"/>
          </a:p>
          <a:p>
            <a:r>
              <a:rPr lang="en-US" baseline="0" dirty="0" smtClean="0"/>
              <a:t>For example The World Health Organization has stated that a 10% rise in NCDs is associated with a 0.5% decrease in economic growth.</a:t>
            </a:r>
          </a:p>
          <a:p>
            <a:endParaRPr lang="en-US" baseline="0" dirty="0" smtClean="0"/>
          </a:p>
          <a:p>
            <a:r>
              <a:rPr lang="en-US" baseline="0" dirty="0" smtClean="0"/>
              <a:t>In addition, the WHO has forecast that they will cost the global economy a total of $47 trillion over the next 20 years.   </a:t>
            </a:r>
            <a:endParaRPr lang="en-US" dirty="0"/>
          </a:p>
        </p:txBody>
      </p:sp>
      <p:sp>
        <p:nvSpPr>
          <p:cNvPr id="4" name="Slide Number Placeholder 3"/>
          <p:cNvSpPr>
            <a:spLocks noGrp="1"/>
          </p:cNvSpPr>
          <p:nvPr>
            <p:ph type="sldNum" sz="quarter" idx="10"/>
          </p:nvPr>
        </p:nvSpPr>
        <p:spPr/>
        <p:txBody>
          <a:bodyPr/>
          <a:lstStyle/>
          <a:p>
            <a:fld id="{DBCE55ED-6243-4694-9E78-D13ED932260D}" type="slidenum">
              <a:rPr lang="en-US" smtClean="0"/>
              <a:pPr/>
              <a:t>4</a:t>
            </a:fld>
            <a:endParaRPr lang="en-US"/>
          </a:p>
        </p:txBody>
      </p:sp>
    </p:spTree>
    <p:extLst>
      <p:ext uri="{BB962C8B-B14F-4D97-AF65-F5344CB8AC3E}">
        <p14:creationId xmlns:p14="http://schemas.microsoft.com/office/powerpoint/2010/main" val="118402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increase in NCDs impacts</a:t>
            </a:r>
            <a:r>
              <a:rPr lang="en-US" baseline="0" dirty="0" smtClean="0"/>
              <a:t> businesses in different ways depending on the health care structure of the economy.</a:t>
            </a:r>
          </a:p>
          <a:p>
            <a:endParaRPr lang="en-US" baseline="0" dirty="0" smtClean="0"/>
          </a:p>
          <a:p>
            <a:r>
              <a:rPr lang="en-US" baseline="0" dirty="0" smtClean="0"/>
              <a:t>In economies where healthcare costs are covered by the employee, companies feel the impact of NCDs through increased healthcare and health insurance costs.</a:t>
            </a:r>
          </a:p>
          <a:p>
            <a:endParaRPr lang="en-US" baseline="0" dirty="0" smtClean="0"/>
          </a:p>
          <a:p>
            <a:r>
              <a:rPr lang="en-US" dirty="0" smtClean="0"/>
              <a:t>Other</a:t>
            </a:r>
            <a:r>
              <a:rPr lang="en-US" baseline="0" dirty="0" smtClean="0"/>
              <a:t> impacts are not as direct, but can be equally costly. Absenteeism due to illness as well as “</a:t>
            </a:r>
            <a:r>
              <a:rPr lang="en-US" baseline="0" dirty="0" err="1" smtClean="0"/>
              <a:t>presenteeism</a:t>
            </a:r>
            <a:r>
              <a:rPr lang="en-US" baseline="0" dirty="0" smtClean="0"/>
              <a:t>” (when an employee shows up for work, but is not able to perform to potential due to the illness) also have a strong negative impact on a company’s bottom line.</a:t>
            </a:r>
          </a:p>
          <a:p>
            <a:endParaRPr lang="en-US" baseline="0" dirty="0" smtClean="0"/>
          </a:p>
          <a:p>
            <a:r>
              <a:rPr lang="en-US" baseline="0" dirty="0" smtClean="0"/>
              <a:t>A World Economic Forum study estimated that productivity losses, lost time in the office and medical expenses can annually amount to 70 million USD for a typical US company.</a:t>
            </a:r>
            <a:endParaRPr lang="en-US" dirty="0"/>
          </a:p>
        </p:txBody>
      </p:sp>
      <p:sp>
        <p:nvSpPr>
          <p:cNvPr id="4" name="Slide Number Placeholder 3"/>
          <p:cNvSpPr>
            <a:spLocks noGrp="1"/>
          </p:cNvSpPr>
          <p:nvPr>
            <p:ph type="sldNum" sz="quarter" idx="10"/>
          </p:nvPr>
        </p:nvSpPr>
        <p:spPr/>
        <p:txBody>
          <a:bodyPr/>
          <a:lstStyle/>
          <a:p>
            <a:pPr>
              <a:defRPr/>
            </a:pPr>
            <a:fld id="{03B23E51-2ED8-48EA-9A12-7672FA800836}" type="slidenum">
              <a:rPr lang="en-US" smtClean="0"/>
              <a:pPr>
                <a:defRPr/>
              </a:pPr>
              <a:t>5</a:t>
            </a:fld>
            <a:endParaRPr lang="en-US" dirty="0"/>
          </a:p>
        </p:txBody>
      </p:sp>
    </p:spTree>
    <p:extLst>
      <p:ext uri="{BB962C8B-B14F-4D97-AF65-F5344CB8AC3E}">
        <p14:creationId xmlns:p14="http://schemas.microsoft.com/office/powerpoint/2010/main" val="395498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business, government and other stakeholders collaborate to manage NCDs, the cost curve for companies and economies begins to reverse.</a:t>
            </a:r>
          </a:p>
          <a:p>
            <a:endParaRPr lang="en-US" dirty="0" smtClean="0"/>
          </a:p>
          <a:p>
            <a:r>
              <a:rPr lang="en-US" dirty="0" smtClean="0"/>
              <a:t>The net impact</a:t>
            </a:r>
            <a:r>
              <a:rPr lang="en-US" baseline="0" dirty="0" smtClean="0"/>
              <a:t> of this engagement results in healthcare investment becoming a driver of economic growth, as effective, proactive investments generate strong returns for business and government. </a:t>
            </a:r>
          </a:p>
          <a:p>
            <a:endParaRPr lang="en-US" baseline="0" dirty="0" smtClean="0"/>
          </a:p>
          <a:p>
            <a:r>
              <a:rPr lang="en-US" baseline="0" dirty="0" smtClean="0"/>
              <a:t>Longer life expectancy can be associated with increases in GDP, companies with wellness programs gain more productive employees, and private sector innovations facilitated by a healthy policy environment result in healthy workforces.  </a:t>
            </a:r>
            <a:endParaRPr lang="en-US" dirty="0"/>
          </a:p>
        </p:txBody>
      </p:sp>
      <p:sp>
        <p:nvSpPr>
          <p:cNvPr id="4" name="Slide Number Placeholder 3"/>
          <p:cNvSpPr>
            <a:spLocks noGrp="1"/>
          </p:cNvSpPr>
          <p:nvPr>
            <p:ph type="sldNum" sz="quarter" idx="10"/>
          </p:nvPr>
        </p:nvSpPr>
        <p:spPr/>
        <p:txBody>
          <a:bodyPr/>
          <a:lstStyle/>
          <a:p>
            <a:fld id="{DBCE55ED-6243-4694-9E78-D13ED932260D}" type="slidenum">
              <a:rPr lang="en-US" smtClean="0"/>
              <a:pPr/>
              <a:t>6</a:t>
            </a:fld>
            <a:endParaRPr lang="en-US"/>
          </a:p>
        </p:txBody>
      </p:sp>
    </p:spTree>
    <p:extLst>
      <p:ext uri="{BB962C8B-B14F-4D97-AF65-F5344CB8AC3E}">
        <p14:creationId xmlns:p14="http://schemas.microsoft.com/office/powerpoint/2010/main" val="398805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Business has a role to play in efforts</a:t>
            </a:r>
            <a:r>
              <a:rPr lang="en-US" baseline="0" dirty="0" smtClean="0"/>
              <a:t> to contain NCDs and can directly benefit from engaging the issue. While go</a:t>
            </a:r>
            <a:r>
              <a:rPr lang="en-US" dirty="0" smtClean="0"/>
              <a:t>vernments and international organizations can provide leadership, establish necessary frameworks, create infrastructure and create health policies, the private sector can leverage core business skills, networks and funds to access target populations and offer innovative products and solutions.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addition, e</a:t>
            </a:r>
            <a:r>
              <a:rPr lang="en-US" dirty="0" smtClean="0"/>
              <a:t>mployers </a:t>
            </a:r>
            <a:r>
              <a:rPr lang="en-US" dirty="0"/>
              <a:t>are uniquely positioned to improve health through </a:t>
            </a:r>
            <a:r>
              <a:rPr lang="en-US" dirty="0" smtClean="0"/>
              <a:t>workplace </a:t>
            </a:r>
            <a:r>
              <a:rPr lang="en-US" dirty="0"/>
              <a:t>wellness </a:t>
            </a:r>
            <a:r>
              <a:rPr lang="en-US" dirty="0" smtClean="0"/>
              <a:t>initiatives that facilitate</a:t>
            </a:r>
            <a:r>
              <a:rPr lang="en-US" baseline="0" dirty="0" smtClean="0"/>
              <a:t> healthier</a:t>
            </a:r>
            <a:r>
              <a:rPr lang="en-US" dirty="0" smtClean="0"/>
              <a:t> lifestyles,</a:t>
            </a:r>
            <a:r>
              <a:rPr lang="en-US" baseline="0" dirty="0" smtClean="0"/>
              <a:t> contributing to a decrease in NCDs and an increase in productivity. </a:t>
            </a:r>
            <a:r>
              <a:rPr lang="en-US" dirty="0" smtClean="0"/>
              <a:t>Workplace </a:t>
            </a:r>
            <a:r>
              <a:rPr lang="en-US" dirty="0"/>
              <a:t>wellness initiatives help keep workers healthier longer, breaking the link between chronic diseases and aging while playing an important role in attracting and retaining talent.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Business are also driving collaboration</a:t>
            </a:r>
            <a:r>
              <a:rPr lang="en-US" baseline="0" dirty="0" smtClean="0"/>
              <a:t> by partnering with organizations and building international networks to share information and best practices. </a:t>
            </a:r>
            <a:endParaRPr lang="en-US"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DBCE55ED-6243-4694-9E78-D13ED932260D}" type="slidenum">
              <a:rPr lang="en-US" smtClean="0"/>
              <a:pPr/>
              <a:t>7</a:t>
            </a:fld>
            <a:endParaRPr lang="en-US"/>
          </a:p>
        </p:txBody>
      </p:sp>
    </p:spTree>
    <p:extLst>
      <p:ext uri="{BB962C8B-B14F-4D97-AF65-F5344CB8AC3E}">
        <p14:creationId xmlns:p14="http://schemas.microsoft.com/office/powerpoint/2010/main" val="347219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the health discussion has expanded, APEC has served as an effective platform for public private collaboration in this sector. A key example was the first High Level Public-Private Dialogue on Health that was held in San Francisco in 2011 attracted several health ministers and senior representatives from the private sector.   </a:t>
            </a:r>
          </a:p>
          <a:p>
            <a:endParaRPr lang="en-US" baseline="0" dirty="0" smtClean="0"/>
          </a:p>
          <a:p>
            <a:r>
              <a:rPr lang="en-US" baseline="0" dirty="0" smtClean="0"/>
              <a:t>The meeting created a significant deliverable in the form of the NCD action plan, which encourages APEC economies to take multi agency approaches in collaboration with the private sector to share best practices and track outcomes on NCD prevention, detection and control.  </a:t>
            </a:r>
          </a:p>
          <a:p>
            <a:endParaRPr lang="en-US" baseline="0" dirty="0" smtClean="0"/>
          </a:p>
          <a:p>
            <a:r>
              <a:rPr lang="en-US" baseline="0" dirty="0" smtClean="0"/>
              <a:t>The action plan was endorsed in the APEC 2011 Ministerial Statement, in which APEC economies commit to issuing a progress report on its implementation at the Leaders meeting in Vladivostok later this year.    </a:t>
            </a:r>
          </a:p>
          <a:p>
            <a:endParaRPr lang="en-US" baseline="0" dirty="0" smtClean="0"/>
          </a:p>
          <a:p>
            <a:r>
              <a:rPr lang="en-US" dirty="0" smtClean="0"/>
              <a:t>In addition, the APEC Life Sciences Innovation</a:t>
            </a:r>
            <a:r>
              <a:rPr lang="en-US" baseline="0" dirty="0" smtClean="0"/>
              <a:t> Forum has regularly engaged issues of interest to the business community, driving work on regulatory harmonization, enablers of investment and advocating for policies that encourage innovation.    </a:t>
            </a:r>
            <a:endParaRPr lang="en-US" dirty="0"/>
          </a:p>
        </p:txBody>
      </p:sp>
      <p:sp>
        <p:nvSpPr>
          <p:cNvPr id="4" name="Slide Number Placeholder 3"/>
          <p:cNvSpPr>
            <a:spLocks noGrp="1"/>
          </p:cNvSpPr>
          <p:nvPr>
            <p:ph type="sldNum" sz="quarter" idx="10"/>
          </p:nvPr>
        </p:nvSpPr>
        <p:spPr/>
        <p:txBody>
          <a:bodyPr/>
          <a:lstStyle/>
          <a:p>
            <a:fld id="{DBCE55ED-6243-4694-9E78-D13ED932260D}" type="slidenum">
              <a:rPr lang="en-US" smtClean="0"/>
              <a:pPr/>
              <a:t>8</a:t>
            </a:fld>
            <a:endParaRPr lang="en-US"/>
          </a:p>
        </p:txBody>
      </p:sp>
    </p:spTree>
    <p:extLst>
      <p:ext uri="{BB962C8B-B14F-4D97-AF65-F5344CB8AC3E}">
        <p14:creationId xmlns:p14="http://schemas.microsoft.com/office/powerpoint/2010/main" val="2218857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2011 Report to Leaders,  we expressed support for the APEC Life Sciences Innovation Forum’s efforts to address the challenges presented by NCDs and the formation of a high level multi </a:t>
            </a:r>
            <a:r>
              <a:rPr lang="en-US" baseline="0" dirty="0" err="1" smtClean="0"/>
              <a:t>sectoral</a:t>
            </a:r>
            <a:r>
              <a:rPr lang="en-US" baseline="0" dirty="0" smtClean="0"/>
              <a:t> dialogue on Health in San Francisco.           </a:t>
            </a:r>
            <a:endParaRPr lang="en-US" dirty="0"/>
          </a:p>
        </p:txBody>
      </p:sp>
      <p:sp>
        <p:nvSpPr>
          <p:cNvPr id="4" name="Slide Number Placeholder 3"/>
          <p:cNvSpPr>
            <a:spLocks noGrp="1"/>
          </p:cNvSpPr>
          <p:nvPr>
            <p:ph type="sldNum" sz="quarter" idx="10"/>
          </p:nvPr>
        </p:nvSpPr>
        <p:spPr/>
        <p:txBody>
          <a:bodyPr/>
          <a:lstStyle/>
          <a:p>
            <a:fld id="{DBCE55ED-6243-4694-9E78-D13ED932260D}" type="slidenum">
              <a:rPr lang="en-US" smtClean="0"/>
              <a:pPr/>
              <a:t>9</a:t>
            </a:fld>
            <a:endParaRPr lang="en-US"/>
          </a:p>
        </p:txBody>
      </p:sp>
    </p:spTree>
    <p:extLst>
      <p:ext uri="{BB962C8B-B14F-4D97-AF65-F5344CB8AC3E}">
        <p14:creationId xmlns:p14="http://schemas.microsoft.com/office/powerpoint/2010/main" val="3951462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BC45BE-315C-4B36-AA35-FEB96CE685A6}"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A95B5-ABB8-4A20-A83E-EA65FCCC98C7}" type="slidenum">
              <a:rPr lang="en-US" smtClean="0"/>
              <a:pPr/>
              <a:t>‹#›</a:t>
            </a:fld>
            <a:endParaRPr lang="en-US"/>
          </a:p>
        </p:txBody>
      </p:sp>
    </p:spTree>
    <p:extLst>
      <p:ext uri="{BB962C8B-B14F-4D97-AF65-F5344CB8AC3E}">
        <p14:creationId xmlns:p14="http://schemas.microsoft.com/office/powerpoint/2010/main" val="4113885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C45BE-315C-4B36-AA35-FEB96CE685A6}"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A95B5-ABB8-4A20-A83E-EA65FCCC98C7}" type="slidenum">
              <a:rPr lang="en-US" smtClean="0"/>
              <a:pPr/>
              <a:t>‹#›</a:t>
            </a:fld>
            <a:endParaRPr lang="en-US"/>
          </a:p>
        </p:txBody>
      </p:sp>
    </p:spTree>
    <p:extLst>
      <p:ext uri="{BB962C8B-B14F-4D97-AF65-F5344CB8AC3E}">
        <p14:creationId xmlns:p14="http://schemas.microsoft.com/office/powerpoint/2010/main" val="2840432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C45BE-315C-4B36-AA35-FEB96CE685A6}"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A95B5-ABB8-4A20-A83E-EA65FCCC98C7}" type="slidenum">
              <a:rPr lang="en-US" smtClean="0"/>
              <a:pPr/>
              <a:t>‹#›</a:t>
            </a:fld>
            <a:endParaRPr lang="en-US"/>
          </a:p>
        </p:txBody>
      </p:sp>
    </p:spTree>
    <p:extLst>
      <p:ext uri="{BB962C8B-B14F-4D97-AF65-F5344CB8AC3E}">
        <p14:creationId xmlns:p14="http://schemas.microsoft.com/office/powerpoint/2010/main" val="271204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C45BE-315C-4B36-AA35-FEB96CE685A6}"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A95B5-ABB8-4A20-A83E-EA65FCCC98C7}" type="slidenum">
              <a:rPr lang="en-US" smtClean="0"/>
              <a:pPr/>
              <a:t>‹#›</a:t>
            </a:fld>
            <a:endParaRPr lang="en-US"/>
          </a:p>
        </p:txBody>
      </p:sp>
    </p:spTree>
    <p:extLst>
      <p:ext uri="{BB962C8B-B14F-4D97-AF65-F5344CB8AC3E}">
        <p14:creationId xmlns:p14="http://schemas.microsoft.com/office/powerpoint/2010/main" val="304949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BC45BE-315C-4B36-AA35-FEB96CE685A6}"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A95B5-ABB8-4A20-A83E-EA65FCCC98C7}" type="slidenum">
              <a:rPr lang="en-US" smtClean="0"/>
              <a:pPr/>
              <a:t>‹#›</a:t>
            </a:fld>
            <a:endParaRPr lang="en-US"/>
          </a:p>
        </p:txBody>
      </p:sp>
    </p:spTree>
    <p:extLst>
      <p:ext uri="{BB962C8B-B14F-4D97-AF65-F5344CB8AC3E}">
        <p14:creationId xmlns:p14="http://schemas.microsoft.com/office/powerpoint/2010/main" val="986146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BC45BE-315C-4B36-AA35-FEB96CE685A6}" type="datetimeFigureOut">
              <a:rPr lang="en-US" smtClean="0"/>
              <a:pPr/>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A95B5-ABB8-4A20-A83E-EA65FCCC98C7}" type="slidenum">
              <a:rPr lang="en-US" smtClean="0"/>
              <a:pPr/>
              <a:t>‹#›</a:t>
            </a:fld>
            <a:endParaRPr lang="en-US"/>
          </a:p>
        </p:txBody>
      </p:sp>
    </p:spTree>
    <p:extLst>
      <p:ext uri="{BB962C8B-B14F-4D97-AF65-F5344CB8AC3E}">
        <p14:creationId xmlns:p14="http://schemas.microsoft.com/office/powerpoint/2010/main" val="159909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BC45BE-315C-4B36-AA35-FEB96CE685A6}" type="datetimeFigureOut">
              <a:rPr lang="en-US" smtClean="0"/>
              <a:pPr/>
              <a:t>5/15/2012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DA95B5-ABB8-4A20-A83E-EA65FCCC98C7}" type="slidenum">
              <a:rPr lang="en-US" smtClean="0"/>
              <a:pPr/>
              <a:t>‹#›</a:t>
            </a:fld>
            <a:endParaRPr lang="en-US"/>
          </a:p>
        </p:txBody>
      </p:sp>
    </p:spTree>
    <p:extLst>
      <p:ext uri="{BB962C8B-B14F-4D97-AF65-F5344CB8AC3E}">
        <p14:creationId xmlns:p14="http://schemas.microsoft.com/office/powerpoint/2010/main" val="4214477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BC45BE-315C-4B36-AA35-FEB96CE685A6}" type="datetimeFigureOut">
              <a:rPr lang="en-US" smtClean="0"/>
              <a:pPr/>
              <a:t>5/15/2012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DA95B5-ABB8-4A20-A83E-EA65FCCC98C7}" type="slidenum">
              <a:rPr lang="en-US" smtClean="0"/>
              <a:pPr/>
              <a:t>‹#›</a:t>
            </a:fld>
            <a:endParaRPr lang="en-US"/>
          </a:p>
        </p:txBody>
      </p:sp>
    </p:spTree>
    <p:extLst>
      <p:ext uri="{BB962C8B-B14F-4D97-AF65-F5344CB8AC3E}">
        <p14:creationId xmlns:p14="http://schemas.microsoft.com/office/powerpoint/2010/main" val="716542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C45BE-315C-4B36-AA35-FEB96CE685A6}" type="datetimeFigureOut">
              <a:rPr lang="en-US" smtClean="0"/>
              <a:pPr/>
              <a:t>5/15/2012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DA95B5-ABB8-4A20-A83E-EA65FCCC98C7}" type="slidenum">
              <a:rPr lang="en-US" smtClean="0"/>
              <a:pPr/>
              <a:t>‹#›</a:t>
            </a:fld>
            <a:endParaRPr lang="en-US"/>
          </a:p>
        </p:txBody>
      </p:sp>
    </p:spTree>
    <p:extLst>
      <p:ext uri="{BB962C8B-B14F-4D97-AF65-F5344CB8AC3E}">
        <p14:creationId xmlns:p14="http://schemas.microsoft.com/office/powerpoint/2010/main" val="296493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C45BE-315C-4B36-AA35-FEB96CE685A6}" type="datetimeFigureOut">
              <a:rPr lang="en-US" smtClean="0"/>
              <a:pPr/>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A95B5-ABB8-4A20-A83E-EA65FCCC98C7}" type="slidenum">
              <a:rPr lang="en-US" smtClean="0"/>
              <a:pPr/>
              <a:t>‹#›</a:t>
            </a:fld>
            <a:endParaRPr lang="en-US"/>
          </a:p>
        </p:txBody>
      </p:sp>
    </p:spTree>
    <p:extLst>
      <p:ext uri="{BB962C8B-B14F-4D97-AF65-F5344CB8AC3E}">
        <p14:creationId xmlns:p14="http://schemas.microsoft.com/office/powerpoint/2010/main" val="2236018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C45BE-315C-4B36-AA35-FEB96CE685A6}" type="datetimeFigureOut">
              <a:rPr lang="en-US" smtClean="0"/>
              <a:pPr/>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A95B5-ABB8-4A20-A83E-EA65FCCC98C7}" type="slidenum">
              <a:rPr lang="en-US" smtClean="0"/>
              <a:pPr/>
              <a:t>‹#›</a:t>
            </a:fld>
            <a:endParaRPr lang="en-US"/>
          </a:p>
        </p:txBody>
      </p:sp>
    </p:spTree>
    <p:extLst>
      <p:ext uri="{BB962C8B-B14F-4D97-AF65-F5344CB8AC3E}">
        <p14:creationId xmlns:p14="http://schemas.microsoft.com/office/powerpoint/2010/main" val="1221415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C45BE-315C-4B36-AA35-FEB96CE685A6}" type="datetimeFigureOut">
              <a:rPr lang="en-US" smtClean="0"/>
              <a:pPr/>
              <a:t>5/15/2012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A95B5-ABB8-4A20-A83E-EA65FCCC98C7}" type="slidenum">
              <a:rPr lang="en-US" smtClean="0"/>
              <a:pPr/>
              <a:t>‹#›</a:t>
            </a:fld>
            <a:endParaRPr lang="en-US"/>
          </a:p>
        </p:txBody>
      </p:sp>
    </p:spTree>
    <p:extLst>
      <p:ext uri="{BB962C8B-B14F-4D97-AF65-F5344CB8AC3E}">
        <p14:creationId xmlns:p14="http://schemas.microsoft.com/office/powerpoint/2010/main" val="2069751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505712" y="3657600"/>
            <a:ext cx="6248400" cy="1981200"/>
          </a:xfrm>
        </p:spPr>
        <p:txBody>
          <a:bodyPr/>
          <a:lstStyle/>
          <a:p>
            <a:pPr eaLnBrk="1" hangingPunct="1">
              <a:defRPr/>
            </a:pPr>
            <a:r>
              <a:rPr lang="en-US" dirty="0" smtClean="0">
                <a:solidFill>
                  <a:schemeClr val="tx1"/>
                </a:solidFill>
              </a:rPr>
              <a:t>Proposed ABAC Input to APEC High Level Meeting on Health</a:t>
            </a:r>
            <a:endParaRPr lang="en-US" dirty="0">
              <a:solidFill>
                <a:schemeClr val="tx1"/>
              </a:solidFill>
            </a:endParaRPr>
          </a:p>
        </p:txBody>
      </p:sp>
      <p:sp>
        <p:nvSpPr>
          <p:cNvPr id="7" name="Title 4"/>
          <p:cNvSpPr txBox="1">
            <a:spLocks/>
          </p:cNvSpPr>
          <p:nvPr/>
        </p:nvSpPr>
        <p:spPr bwMode="auto">
          <a:xfrm>
            <a:off x="457200" y="762000"/>
            <a:ext cx="8229600" cy="2209799"/>
          </a:xfrm>
          <a:prstGeom prst="rect">
            <a:avLst/>
          </a:prstGeom>
          <a:noFill/>
          <a:ln w="9525">
            <a:noFill/>
            <a:miter lim="800000"/>
            <a:headEnd/>
            <a:tailEnd/>
          </a:ln>
        </p:spPr>
        <p:txBody>
          <a:bodyPr anchor="ctr"/>
          <a:lstStyle/>
          <a:p>
            <a:pPr algn="ctr">
              <a:defRPr/>
            </a:pPr>
            <a:r>
              <a:rPr lang="en-US" sz="3600" dirty="0" smtClean="0">
                <a:latin typeface="Georgia" pitchFamily="18" charset="0"/>
                <a:ea typeface="+mj-ea"/>
                <a:cs typeface="+mj-cs"/>
              </a:rPr>
              <a:t>Increasing Economic Competitiveness  by Addressing the Impact of</a:t>
            </a:r>
          </a:p>
          <a:p>
            <a:pPr algn="ctr">
              <a:defRPr/>
            </a:pPr>
            <a:r>
              <a:rPr lang="en-US" sz="3600" dirty="0" smtClean="0">
                <a:latin typeface="Georgia" pitchFamily="18" charset="0"/>
                <a:ea typeface="+mj-ea"/>
                <a:cs typeface="+mj-cs"/>
              </a:rPr>
              <a:t>Disease on the Workforce</a:t>
            </a:r>
            <a:endParaRPr lang="en-US" sz="2400" dirty="0" smtClean="0">
              <a:latin typeface="+mj-lt"/>
              <a:ea typeface="+mj-ea"/>
              <a:cs typeface="+mj-cs"/>
            </a:endParaRPr>
          </a:p>
          <a:p>
            <a:pPr algn="ctr">
              <a:defRPr/>
            </a:pPr>
            <a:endParaRPr lang="en-US" sz="2400" dirty="0" smtClean="0">
              <a:latin typeface="+mj-lt"/>
              <a:ea typeface="+mj-ea"/>
              <a:cs typeface="+mj-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5486400"/>
            <a:ext cx="1792224" cy="841248"/>
          </a:xfrm>
          <a:prstGeom prst="rect">
            <a:avLst/>
          </a:prstGeom>
        </p:spPr>
      </p:pic>
    </p:spTree>
    <p:extLst>
      <p:ext uri="{BB962C8B-B14F-4D97-AF65-F5344CB8AC3E}">
        <p14:creationId xmlns:p14="http://schemas.microsoft.com/office/powerpoint/2010/main" val="1127692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t>
            </a:r>
            <a:r>
              <a:rPr lang="en-US" dirty="0" smtClean="0"/>
              <a:t>ow ABAC can </a:t>
            </a:r>
            <a:r>
              <a:rPr lang="en-US" dirty="0"/>
              <a:t>support this effort</a:t>
            </a:r>
            <a:br>
              <a:rPr lang="en-US" dirty="0"/>
            </a:br>
            <a:endParaRPr lang="en-US" dirty="0"/>
          </a:p>
        </p:txBody>
      </p:sp>
      <p:sp>
        <p:nvSpPr>
          <p:cNvPr id="3" name="Content Placeholder 2"/>
          <p:cNvSpPr>
            <a:spLocks noGrp="1"/>
          </p:cNvSpPr>
          <p:nvPr>
            <p:ph idx="1"/>
          </p:nvPr>
        </p:nvSpPr>
        <p:spPr/>
        <p:txBody>
          <a:bodyPr>
            <a:normAutofit/>
          </a:bodyPr>
          <a:lstStyle/>
          <a:p>
            <a:r>
              <a:rPr lang="en-US" sz="2200" dirty="0"/>
              <a:t>Continue to express support for the work of the </a:t>
            </a:r>
            <a:r>
              <a:rPr lang="en-US" sz="2200" dirty="0" smtClean="0"/>
              <a:t>Life Sciences Innovation Forum and other </a:t>
            </a:r>
            <a:r>
              <a:rPr lang="en-US" sz="2200" dirty="0"/>
              <a:t>collaborative efforts to address the serious non-communicable disease challenges in the region</a:t>
            </a:r>
          </a:p>
          <a:p>
            <a:endParaRPr lang="en-US" sz="2200" dirty="0" smtClean="0"/>
          </a:p>
          <a:p>
            <a:r>
              <a:rPr lang="en-US" sz="2200" dirty="0" smtClean="0"/>
              <a:t>Encourage </a:t>
            </a:r>
            <a:r>
              <a:rPr lang="en-US" sz="2200" dirty="0"/>
              <a:t>the </a:t>
            </a:r>
            <a:r>
              <a:rPr lang="en-US" sz="2200" dirty="0" smtClean="0"/>
              <a:t>continuation </a:t>
            </a:r>
            <a:r>
              <a:rPr lang="en-US" sz="2200" dirty="0"/>
              <a:t>of a regular high level public private dialogue each year </a:t>
            </a:r>
          </a:p>
          <a:p>
            <a:pPr marL="0" indent="0">
              <a:buNone/>
            </a:pPr>
            <a:endParaRPr lang="en-US" sz="2200" dirty="0"/>
          </a:p>
          <a:p>
            <a:r>
              <a:rPr lang="en-US" sz="2200" dirty="0" smtClean="0"/>
              <a:t>Encourage </a:t>
            </a:r>
            <a:r>
              <a:rPr lang="en-US" sz="2200" dirty="0"/>
              <a:t>outcomes that promote business priorities in the region, such as regulatory coherence, transparency and policies that promote </a:t>
            </a:r>
            <a:r>
              <a:rPr lang="en-US" sz="2200" dirty="0" smtClean="0"/>
              <a:t>innovation</a:t>
            </a:r>
            <a:r>
              <a:rPr lang="en-US" sz="2200" dirty="0"/>
              <a:t> </a:t>
            </a:r>
          </a:p>
          <a:p>
            <a:endParaRPr lang="en-US" dirty="0"/>
          </a:p>
        </p:txBody>
      </p:sp>
    </p:spTree>
    <p:extLst>
      <p:ext uri="{BB962C8B-B14F-4D97-AF65-F5344CB8AC3E}">
        <p14:creationId xmlns:p14="http://schemas.microsoft.com/office/powerpoint/2010/main" val="1111275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latin typeface="Georgia" pitchFamily="18" charset="0"/>
              </a:rPr>
              <a:t>Next Steps </a:t>
            </a:r>
            <a:endParaRPr lang="en-US" sz="3600" dirty="0">
              <a:latin typeface="Georgia" pitchFamily="18" charset="0"/>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Immediate</a:t>
            </a:r>
          </a:p>
          <a:p>
            <a:endParaRPr lang="en-US" dirty="0" smtClean="0"/>
          </a:p>
          <a:p>
            <a:r>
              <a:rPr lang="en-US" dirty="0" smtClean="0"/>
              <a:t>Provide input to the 2</a:t>
            </a:r>
            <a:r>
              <a:rPr lang="en-US" baseline="30000" dirty="0" smtClean="0"/>
              <a:t>nd</a:t>
            </a:r>
            <a:r>
              <a:rPr lang="en-US" dirty="0" smtClean="0"/>
              <a:t> High Level Dialogue on Heath via letter from ABAC Chair to Host Economy</a:t>
            </a:r>
          </a:p>
          <a:p>
            <a:r>
              <a:rPr lang="en-US" dirty="0" smtClean="0"/>
              <a:t>Affirm private sector support of APEC’s focus on health in 2012 Report to Leaders, including encouraging </a:t>
            </a:r>
            <a:r>
              <a:rPr lang="en-US" dirty="0"/>
              <a:t>APEC to implement the NCD Action </a:t>
            </a:r>
            <a:r>
              <a:rPr lang="en-US" dirty="0" smtClean="0"/>
              <a:t>Plan</a:t>
            </a:r>
          </a:p>
          <a:p>
            <a:pPr marL="0" indent="0">
              <a:buNone/>
            </a:pPr>
            <a:endParaRPr lang="en-US" dirty="0" smtClean="0"/>
          </a:p>
          <a:p>
            <a:pPr marL="0" indent="0">
              <a:buNone/>
            </a:pPr>
            <a:r>
              <a:rPr lang="en-US" dirty="0" smtClean="0"/>
              <a:t>Longer term</a:t>
            </a:r>
          </a:p>
          <a:p>
            <a:pPr marL="0" indent="0">
              <a:buNone/>
            </a:pPr>
            <a:endParaRPr lang="en-US" dirty="0" smtClean="0"/>
          </a:p>
          <a:p>
            <a:r>
              <a:rPr lang="en-US" dirty="0" smtClean="0"/>
              <a:t>Explore other opportunities to highlight the business case for healthy populations</a:t>
            </a:r>
          </a:p>
          <a:p>
            <a:pPr marL="0" indent="0">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066800"/>
            <a:ext cx="1792224" cy="841248"/>
          </a:xfrm>
          <a:prstGeom prst="rect">
            <a:avLst/>
          </a:prstGeom>
        </p:spPr>
      </p:pic>
    </p:spTree>
    <p:extLst>
      <p:ext uri="{BB962C8B-B14F-4D97-AF65-F5344CB8AC3E}">
        <p14:creationId xmlns:p14="http://schemas.microsoft.com/office/powerpoint/2010/main" val="1150112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p:txBody>
          <a:bodyPr/>
          <a:lstStyle/>
          <a:p>
            <a:pPr eaLnBrk="1" hangingPunct="1"/>
            <a:r>
              <a:rPr lang="en-US" dirty="0" smtClean="0">
                <a:latin typeface="Georgia" pitchFamily="18" charset="0"/>
              </a:rPr>
              <a:t>Outline</a:t>
            </a:r>
          </a:p>
        </p:txBody>
      </p:sp>
      <p:sp>
        <p:nvSpPr>
          <p:cNvPr id="8195" name="Content Placeholder 3"/>
          <p:cNvSpPr>
            <a:spLocks noGrp="1"/>
          </p:cNvSpPr>
          <p:nvPr>
            <p:ph idx="1"/>
          </p:nvPr>
        </p:nvSpPr>
        <p:spPr/>
        <p:txBody>
          <a:bodyPr/>
          <a:lstStyle/>
          <a:p>
            <a:pPr eaLnBrk="1" hangingPunct="1"/>
            <a:r>
              <a:rPr lang="en-US" dirty="0" smtClean="0"/>
              <a:t>Growing Global Economic Burden of Disease</a:t>
            </a:r>
          </a:p>
          <a:p>
            <a:pPr eaLnBrk="1" hangingPunct="1"/>
            <a:r>
              <a:rPr lang="en-US" dirty="0" smtClean="0"/>
              <a:t>Recognition of Health as a Driver of Economic Growth</a:t>
            </a:r>
          </a:p>
          <a:p>
            <a:pPr eaLnBrk="1" hangingPunct="1"/>
            <a:r>
              <a:rPr lang="en-US" dirty="0" smtClean="0"/>
              <a:t>APEC Initiative to Reduce the Economic Burden of Disease</a:t>
            </a:r>
          </a:p>
          <a:p>
            <a:pPr eaLnBrk="1" hangingPunct="1"/>
            <a:r>
              <a:rPr lang="en-US" dirty="0" smtClean="0"/>
              <a:t>Next Steps for ABAC</a:t>
            </a:r>
          </a:p>
          <a:p>
            <a:pPr eaLnBrk="1" hangingPunct="1"/>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5486400"/>
            <a:ext cx="1792224" cy="841248"/>
          </a:xfrm>
          <a:prstGeom prst="rect">
            <a:avLst/>
          </a:prstGeom>
        </p:spPr>
      </p:pic>
    </p:spTree>
    <p:extLst>
      <p:ext uri="{BB962C8B-B14F-4D97-AF65-F5344CB8AC3E}">
        <p14:creationId xmlns:p14="http://schemas.microsoft.com/office/powerpoint/2010/main" val="2887507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3" cstate="print"/>
          <a:srcRect l="25625" t="23438" r="19375" b="6250"/>
          <a:stretch>
            <a:fillRect/>
          </a:stretch>
        </p:blipFill>
        <p:spPr bwMode="auto">
          <a:xfrm>
            <a:off x="4077547" y="1066800"/>
            <a:ext cx="5066453" cy="5181600"/>
          </a:xfrm>
          <a:prstGeom prst="rect">
            <a:avLst/>
          </a:prstGeom>
          <a:noFill/>
          <a:ln w="9525">
            <a:noFill/>
            <a:miter lim="800000"/>
            <a:headEnd/>
            <a:tailEnd/>
          </a:ln>
        </p:spPr>
      </p:pic>
      <p:sp>
        <p:nvSpPr>
          <p:cNvPr id="12290" name="Title 1"/>
          <p:cNvSpPr>
            <a:spLocks noGrp="1"/>
          </p:cNvSpPr>
          <p:nvPr>
            <p:ph type="title"/>
          </p:nvPr>
        </p:nvSpPr>
        <p:spPr>
          <a:xfrm>
            <a:off x="381000" y="152400"/>
            <a:ext cx="6858000" cy="1143000"/>
          </a:xfrm>
        </p:spPr>
        <p:txBody>
          <a:bodyPr/>
          <a:lstStyle/>
          <a:p>
            <a:pPr algn="l"/>
            <a:r>
              <a:rPr lang="en-US" dirty="0" smtClean="0">
                <a:latin typeface="Georgia" pitchFamily="18" charset="0"/>
              </a:rPr>
              <a:t>Impact of NCDs</a:t>
            </a:r>
          </a:p>
        </p:txBody>
      </p:sp>
      <p:sp>
        <p:nvSpPr>
          <p:cNvPr id="3" name="Content Placeholder 2"/>
          <p:cNvSpPr>
            <a:spLocks noGrp="1"/>
          </p:cNvSpPr>
          <p:nvPr>
            <p:ph idx="1"/>
          </p:nvPr>
        </p:nvSpPr>
        <p:spPr>
          <a:xfrm>
            <a:off x="381000" y="1341437"/>
            <a:ext cx="4191000" cy="4525963"/>
          </a:xfrm>
        </p:spPr>
        <p:txBody>
          <a:bodyPr/>
          <a:lstStyle/>
          <a:p>
            <a:pPr marL="0" indent="0">
              <a:buFont typeface="Arial" pitchFamily="34" charset="0"/>
              <a:buNone/>
              <a:defRPr/>
            </a:pPr>
            <a:r>
              <a:rPr lang="en-US" altLang="ja-JP" sz="2000" b="1" i="1" dirty="0" smtClean="0">
                <a:solidFill>
                  <a:srgbClr val="000000"/>
                </a:solidFill>
              </a:rPr>
              <a:t>“NCDs are the leading global causes of death. . .  and  they strike hardest at the world’s low and middle income populations.”</a:t>
            </a:r>
          </a:p>
          <a:p>
            <a:pPr>
              <a:buFont typeface="Arial" pitchFamily="34" charset="0"/>
              <a:buNone/>
              <a:defRPr/>
            </a:pPr>
            <a:endParaRPr lang="en-US" altLang="ja-JP" sz="1600" b="1" i="1" dirty="0" smtClean="0">
              <a:solidFill>
                <a:srgbClr val="000000"/>
              </a:solidFill>
            </a:endParaRPr>
          </a:p>
          <a:p>
            <a:pPr marL="174625" indent="-174625">
              <a:buFont typeface="Arial" pitchFamily="34" charset="0"/>
              <a:buNone/>
              <a:defRPr/>
            </a:pPr>
            <a:r>
              <a:rPr lang="en-US" altLang="ja-JP" sz="2000" b="1" i="1" u="sng" dirty="0" smtClean="0">
                <a:solidFill>
                  <a:srgbClr val="000000"/>
                </a:solidFill>
              </a:rPr>
              <a:t>Annual deaths from risk factors:</a:t>
            </a:r>
          </a:p>
          <a:p>
            <a:pPr marL="174625" indent="-174625">
              <a:buFont typeface="Arial" pitchFamily="34" charset="0"/>
              <a:buNone/>
              <a:defRPr/>
            </a:pPr>
            <a:r>
              <a:rPr lang="en-US" altLang="ja-JP" sz="1800" dirty="0" smtClean="0">
                <a:solidFill>
                  <a:srgbClr val="000000"/>
                </a:solidFill>
              </a:rPr>
              <a:t>6 million from tobacco use;</a:t>
            </a:r>
          </a:p>
          <a:p>
            <a:pPr marL="174625" indent="-174625">
              <a:buFont typeface="Arial" pitchFamily="34" charset="0"/>
              <a:buNone/>
              <a:defRPr/>
            </a:pPr>
            <a:r>
              <a:rPr lang="en-US" altLang="ja-JP" sz="1800" dirty="0" smtClean="0">
                <a:solidFill>
                  <a:srgbClr val="000000"/>
                </a:solidFill>
              </a:rPr>
              <a:t>3.2 million from physical inactivity;</a:t>
            </a:r>
          </a:p>
          <a:p>
            <a:pPr marL="174625" indent="-174625">
              <a:buFont typeface="Arial" pitchFamily="34" charset="0"/>
              <a:buNone/>
              <a:defRPr/>
            </a:pPr>
            <a:r>
              <a:rPr lang="en-US" altLang="ja-JP" sz="1800" dirty="0" smtClean="0">
                <a:solidFill>
                  <a:srgbClr val="000000"/>
                </a:solidFill>
              </a:rPr>
              <a:t>2.3 million from harmful use of alcohol</a:t>
            </a:r>
          </a:p>
          <a:p>
            <a:pPr marL="174625" indent="-174625">
              <a:buFont typeface="Arial" pitchFamily="34" charset="0"/>
              <a:buNone/>
              <a:defRPr/>
            </a:pPr>
            <a:r>
              <a:rPr lang="en-US" altLang="ja-JP" sz="1800" dirty="0" smtClean="0">
                <a:solidFill>
                  <a:srgbClr val="000000"/>
                </a:solidFill>
              </a:rPr>
              <a:t>2.8  million from being overweight or obese;</a:t>
            </a:r>
          </a:p>
          <a:p>
            <a:pPr marL="174625" indent="-174625">
              <a:buFont typeface="Arial" pitchFamily="34" charset="0"/>
              <a:buNone/>
              <a:defRPr/>
            </a:pPr>
            <a:r>
              <a:rPr lang="en-US" altLang="ja-JP" sz="1800" dirty="0" smtClean="0">
                <a:solidFill>
                  <a:srgbClr val="000000"/>
                </a:solidFill>
              </a:rPr>
              <a:t>7.5 million from raised blood pressure;</a:t>
            </a:r>
          </a:p>
          <a:p>
            <a:pPr marL="174625" indent="-174625">
              <a:buFont typeface="Arial" pitchFamily="34" charset="0"/>
              <a:buNone/>
              <a:defRPr/>
            </a:pPr>
            <a:r>
              <a:rPr lang="en-US" altLang="ja-JP" sz="1800" dirty="0" smtClean="0">
                <a:solidFill>
                  <a:srgbClr val="000000"/>
                </a:solidFill>
              </a:rPr>
              <a:t>2.6  million from raised total cholesterol levels </a:t>
            </a:r>
          </a:p>
        </p:txBody>
      </p:sp>
      <p:sp>
        <p:nvSpPr>
          <p:cNvPr id="6" name="TextBox 5"/>
          <p:cNvSpPr txBox="1"/>
          <p:nvPr/>
        </p:nvSpPr>
        <p:spPr>
          <a:xfrm>
            <a:off x="304800" y="6182380"/>
            <a:ext cx="4419600" cy="523220"/>
          </a:xfrm>
          <a:prstGeom prst="rect">
            <a:avLst/>
          </a:prstGeom>
          <a:solidFill>
            <a:schemeClr val="bg1"/>
          </a:solidFill>
        </p:spPr>
        <p:txBody>
          <a:bodyPr wrap="square" rtlCol="0">
            <a:spAutoFit/>
          </a:bodyPr>
          <a:lstStyle/>
          <a:p>
            <a:r>
              <a:rPr lang="en-US" altLang="ja-JP" sz="1400" i="1" dirty="0" smtClean="0">
                <a:solidFill>
                  <a:srgbClr val="000000"/>
                </a:solidFill>
              </a:rPr>
              <a:t>WHO Global Status Report on Non-Communicable Diseases 2010</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4800" y="76200"/>
            <a:ext cx="7391400" cy="1143000"/>
          </a:xfrm>
        </p:spPr>
        <p:txBody>
          <a:bodyPr/>
          <a:lstStyle/>
          <a:p>
            <a:pPr algn="l"/>
            <a:r>
              <a:rPr lang="en-US" dirty="0" smtClean="0">
                <a:latin typeface="Georgia" pitchFamily="18" charset="0"/>
              </a:rPr>
              <a:t>Economic Burden of NCDs</a:t>
            </a:r>
          </a:p>
        </p:txBody>
      </p:sp>
      <p:sp>
        <p:nvSpPr>
          <p:cNvPr id="13315" name="Rectangle 3"/>
          <p:cNvSpPr>
            <a:spLocks noGrp="1" noChangeArrowheads="1"/>
          </p:cNvSpPr>
          <p:nvPr>
            <p:ph idx="1"/>
          </p:nvPr>
        </p:nvSpPr>
        <p:spPr>
          <a:xfrm>
            <a:off x="228600" y="1143000"/>
            <a:ext cx="6400800" cy="4525963"/>
          </a:xfrm>
        </p:spPr>
        <p:txBody>
          <a:bodyPr>
            <a:normAutofit lnSpcReduction="10000"/>
          </a:bodyPr>
          <a:lstStyle/>
          <a:p>
            <a:pPr>
              <a:spcBef>
                <a:spcPts val="1200"/>
              </a:spcBef>
              <a:buClr>
                <a:schemeClr val="tx1"/>
              </a:buClr>
            </a:pPr>
            <a:r>
              <a:rPr lang="en-US" altLang="ja-JP" sz="2400" dirty="0" smtClean="0"/>
              <a:t>The World Health Organization (WHO) says each 10% rise in NCDs is associated with 0.5% lower rates of annual economic growth.</a:t>
            </a:r>
            <a:endParaRPr lang="en-US" altLang="ja-JP" sz="2400" i="1" dirty="0" smtClean="0"/>
          </a:p>
          <a:p>
            <a:pPr>
              <a:spcBef>
                <a:spcPts val="1200"/>
              </a:spcBef>
            </a:pPr>
            <a:r>
              <a:rPr lang="en-US" altLang="ja-JP" sz="2400" dirty="0" smtClean="0"/>
              <a:t>The World Economic Forum estimates the toll from chronic disease at 3% of global GDP, or $2 trillion each year in lost productivity, and rates </a:t>
            </a:r>
            <a:r>
              <a:rPr lang="en-US" altLang="ja-JP" sz="2400" i="1" dirty="0" smtClean="0"/>
              <a:t>NCDs as one of the top three risks to the global economy</a:t>
            </a:r>
            <a:endParaRPr lang="en-US" altLang="ja-JP" sz="2400" dirty="0" smtClean="0"/>
          </a:p>
          <a:p>
            <a:pPr>
              <a:spcBef>
                <a:spcPts val="1200"/>
              </a:spcBef>
            </a:pPr>
            <a:r>
              <a:rPr lang="en-US" altLang="ja-JP" sz="2400" dirty="0" smtClean="0"/>
              <a:t>NCDs are forecast to cost the global economy a total of $47 trillion over the next 20 years. </a:t>
            </a:r>
            <a:r>
              <a:rPr lang="en-US" sz="2400" dirty="0" smtClean="0"/>
              <a:t>This </a:t>
            </a:r>
            <a:r>
              <a:rPr lang="en-US" sz="2400" dirty="0"/>
              <a:t>loss, divided by the 20-year period, </a:t>
            </a:r>
            <a:r>
              <a:rPr lang="en-US" sz="2400" dirty="0" smtClean="0"/>
              <a:t>is equivalent </a:t>
            </a:r>
            <a:r>
              <a:rPr lang="en-US" sz="2400" dirty="0"/>
              <a:t>to about 5% of global GDP in 2010.  </a:t>
            </a:r>
          </a:p>
          <a:p>
            <a:pPr>
              <a:spcBef>
                <a:spcPts val="1200"/>
              </a:spcBef>
            </a:pPr>
            <a:endParaRPr lang="en-US" altLang="ja-JP" sz="2400" dirty="0" smtClean="0"/>
          </a:p>
        </p:txBody>
      </p:sp>
      <p:sp>
        <p:nvSpPr>
          <p:cNvPr id="13316" name="Rectangle 3"/>
          <p:cNvSpPr txBox="1">
            <a:spLocks noChangeArrowheads="1"/>
          </p:cNvSpPr>
          <p:nvPr/>
        </p:nvSpPr>
        <p:spPr bwMode="auto">
          <a:xfrm>
            <a:off x="228600" y="6248401"/>
            <a:ext cx="8534400" cy="457199"/>
          </a:xfrm>
          <a:prstGeom prst="rect">
            <a:avLst/>
          </a:prstGeom>
          <a:noFill/>
          <a:ln w="9525">
            <a:noFill/>
            <a:miter lim="800000"/>
            <a:headEnd/>
            <a:tailEnd/>
          </a:ln>
        </p:spPr>
        <p:txBody>
          <a:bodyPr/>
          <a:lstStyle/>
          <a:p>
            <a:pPr eaLnBrk="0" hangingPunct="0">
              <a:spcBef>
                <a:spcPct val="20000"/>
              </a:spcBef>
              <a:buClr>
                <a:schemeClr val="accent1"/>
              </a:buClr>
            </a:pPr>
            <a:r>
              <a:rPr lang="en-US" altLang="ja-JP" sz="900" i="1" dirty="0" smtClean="0"/>
              <a:t>*Stuckler </a:t>
            </a:r>
            <a:r>
              <a:rPr lang="en-US" altLang="ja-JP" sz="900" i="1" dirty="0"/>
              <a:t>D. Population causes </a:t>
            </a:r>
            <a:r>
              <a:rPr lang="en-US" altLang="ja-JP" sz="900" i="1" dirty="0" smtClean="0"/>
              <a:t>&amp; </a:t>
            </a:r>
            <a:r>
              <a:rPr lang="en-US" altLang="ja-JP" sz="900" i="1" dirty="0"/>
              <a:t>consequences of leading chronic diseases: a comparative analysis of prevailing explanations. Milbank Quarterly, 2008, </a:t>
            </a:r>
            <a:r>
              <a:rPr lang="en-US" altLang="ja-JP" sz="900" i="1" dirty="0" smtClean="0"/>
              <a:t>86:273–326. Reported </a:t>
            </a:r>
            <a:r>
              <a:rPr lang="en-US" altLang="ja-JP" sz="900" i="1" dirty="0"/>
              <a:t>in “Global Status Report on Noncommunicable Diseases </a:t>
            </a:r>
            <a:r>
              <a:rPr lang="en-US" altLang="ja-JP" sz="900" i="1" dirty="0" smtClean="0"/>
              <a:t>2010,” WHO, </a:t>
            </a:r>
            <a:r>
              <a:rPr lang="en-US" altLang="ja-JP" sz="900" i="1" dirty="0"/>
              <a:t>http://</a:t>
            </a:r>
            <a:r>
              <a:rPr lang="en-US" altLang="ja-JP" sz="900" i="1" dirty="0" smtClean="0"/>
              <a:t>www.who.int/nmh/publications/ncd_report2010/en/  Working </a:t>
            </a:r>
            <a:r>
              <a:rPr lang="en-US" altLang="ja-JP" sz="900" i="1" dirty="0"/>
              <a:t>Towards Wellness. The Business Rationale. Geneva, World Economic Forum, 2008</a:t>
            </a:r>
            <a:r>
              <a:rPr lang="en-US" altLang="ja-JP" sz="900" i="1" dirty="0" smtClean="0"/>
              <a:t>..  20-year forecast from </a:t>
            </a:r>
            <a:r>
              <a:rPr lang="en-US" altLang="ja-JP" sz="900" dirty="0" smtClean="0"/>
              <a:t>Bloom, et al., 2011.</a:t>
            </a:r>
            <a:endParaRPr lang="en-US" altLang="ja-JP" sz="900" i="1" dirty="0"/>
          </a:p>
          <a:p>
            <a:pPr>
              <a:lnSpc>
                <a:spcPct val="90000"/>
              </a:lnSpc>
              <a:spcBef>
                <a:spcPct val="20000"/>
              </a:spcBef>
            </a:pPr>
            <a:endParaRPr lang="en-US" altLang="ja-JP" sz="900" i="1" dirty="0"/>
          </a:p>
        </p:txBody>
      </p:sp>
      <p:pic>
        <p:nvPicPr>
          <p:cNvPr id="7" name="Picture 2" descr="http://www.who.int/entity/nmh/publications/ncd_report_cover.jpg"/>
          <p:cNvPicPr>
            <a:picLocks noChangeAspect="1" noChangeArrowheads="1"/>
          </p:cNvPicPr>
          <p:nvPr/>
        </p:nvPicPr>
        <p:blipFill>
          <a:blip r:embed="rId3" cstate="print"/>
          <a:srcRect/>
          <a:stretch>
            <a:fillRect/>
          </a:stretch>
        </p:blipFill>
        <p:spPr bwMode="auto">
          <a:xfrm>
            <a:off x="6781800" y="1219200"/>
            <a:ext cx="2058147" cy="2895600"/>
          </a:xfrm>
          <a:prstGeom prst="rect">
            <a:avLst/>
          </a:prstGeom>
          <a:noFill/>
          <a:ln w="9525">
            <a:noFill/>
            <a:miter lim="800000"/>
            <a:headEnd/>
            <a:tailEnd/>
          </a:ln>
        </p:spPr>
      </p:pic>
      <p:pic>
        <p:nvPicPr>
          <p:cNvPr id="8" name="Picture 5" descr="http://www.onedayonejob.com/wp-content/uploads/world-economic-forum-logo.gif"/>
          <p:cNvPicPr>
            <a:picLocks noChangeAspect="1" noChangeArrowheads="1"/>
          </p:cNvPicPr>
          <p:nvPr/>
        </p:nvPicPr>
        <p:blipFill>
          <a:blip r:embed="rId4" cstate="print"/>
          <a:srcRect/>
          <a:stretch>
            <a:fillRect/>
          </a:stretch>
        </p:blipFill>
        <p:spPr bwMode="auto">
          <a:xfrm>
            <a:off x="6781800" y="4191000"/>
            <a:ext cx="2057400" cy="2057400"/>
          </a:xfrm>
          <a:prstGeom prst="rect">
            <a:avLst/>
          </a:prstGeom>
          <a:noFill/>
          <a:ln w="9525">
            <a:noFill/>
            <a:miter lim="800000"/>
            <a:headEnd/>
            <a:tailEnd/>
          </a:ln>
        </p:spPr>
      </p:pic>
    </p:spTree>
    <p:extLst>
      <p:ext uri="{BB962C8B-B14F-4D97-AF65-F5344CB8AC3E}">
        <p14:creationId xmlns:p14="http://schemas.microsoft.com/office/powerpoint/2010/main" val="1801066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152400"/>
            <a:ext cx="6858000" cy="1143000"/>
          </a:xfrm>
        </p:spPr>
        <p:txBody>
          <a:bodyPr>
            <a:normAutofit/>
          </a:bodyPr>
          <a:lstStyle/>
          <a:p>
            <a:pPr algn="l"/>
            <a:r>
              <a:rPr lang="en-US" dirty="0" smtClean="0">
                <a:latin typeface="Georgia" pitchFamily="18" charset="0"/>
              </a:rPr>
              <a:t>Impact on Business</a:t>
            </a:r>
          </a:p>
        </p:txBody>
      </p:sp>
      <p:sp>
        <p:nvSpPr>
          <p:cNvPr id="4" name="Rectangle 3"/>
          <p:cNvSpPr/>
          <p:nvPr/>
        </p:nvSpPr>
        <p:spPr>
          <a:xfrm>
            <a:off x="485775" y="1219200"/>
            <a:ext cx="7848600" cy="3416320"/>
          </a:xfrm>
          <a:prstGeom prst="rect">
            <a:avLst/>
          </a:prstGeom>
        </p:spPr>
        <p:txBody>
          <a:bodyPr wrap="square">
            <a:spAutoFit/>
          </a:bodyPr>
          <a:lstStyle/>
          <a:p>
            <a:r>
              <a:rPr lang="en-US" dirty="0" smtClean="0"/>
              <a:t>Impact of NCDs on businesses:  </a:t>
            </a:r>
          </a:p>
          <a:p>
            <a:pPr marL="285750" indent="-285750">
              <a:buFont typeface="Arial" pitchFamily="34" charset="0"/>
              <a:buChar char="•"/>
            </a:pPr>
            <a:r>
              <a:rPr lang="en-US" dirty="0"/>
              <a:t>L</a:t>
            </a:r>
            <a:r>
              <a:rPr lang="en-US" dirty="0" smtClean="0"/>
              <a:t>imit </a:t>
            </a:r>
            <a:r>
              <a:rPr lang="en-US" dirty="0"/>
              <a:t>capacity by causing absenteeism and sometimes premature </a:t>
            </a:r>
            <a:r>
              <a:rPr lang="en-US" dirty="0" smtClean="0"/>
              <a:t>death</a:t>
            </a:r>
            <a:endParaRPr lang="en-US" dirty="0"/>
          </a:p>
          <a:p>
            <a:pPr marL="285750" indent="-285750">
              <a:buFont typeface="Arial" pitchFamily="34" charset="0"/>
              <a:buChar char="•"/>
            </a:pPr>
            <a:endParaRPr lang="en-US" dirty="0" smtClean="0"/>
          </a:p>
          <a:p>
            <a:pPr marL="285750" indent="-285750">
              <a:buFont typeface="Arial" pitchFamily="34" charset="0"/>
              <a:buChar char="•"/>
            </a:pPr>
            <a:r>
              <a:rPr lang="en-US" dirty="0" smtClean="0"/>
              <a:t>Impact </a:t>
            </a:r>
            <a:r>
              <a:rPr lang="en-US" dirty="0"/>
              <a:t>productivity through </a:t>
            </a:r>
            <a:r>
              <a:rPr lang="en-US" dirty="0" err="1"/>
              <a:t>presenteeism</a:t>
            </a:r>
            <a:r>
              <a:rPr lang="en-US" dirty="0"/>
              <a:t> (underperformance</a:t>
            </a:r>
          </a:p>
          <a:p>
            <a:r>
              <a:rPr lang="en-US" dirty="0" smtClean="0"/>
              <a:t>      on </a:t>
            </a:r>
            <a:r>
              <a:rPr lang="en-US" dirty="0"/>
              <a:t>the job)  </a:t>
            </a:r>
            <a:endParaRPr lang="en-US" dirty="0" smtClean="0"/>
          </a:p>
          <a:p>
            <a:endParaRPr lang="en-US" dirty="0"/>
          </a:p>
          <a:p>
            <a:pPr marL="285750" indent="-285750">
              <a:buFont typeface="Arial" pitchFamily="34" charset="0"/>
              <a:buChar char="•"/>
            </a:pPr>
            <a:r>
              <a:rPr lang="en-US" dirty="0" smtClean="0"/>
              <a:t>Increase </a:t>
            </a:r>
            <a:r>
              <a:rPr lang="en-US" dirty="0"/>
              <a:t>healthcare costs in countries where healthcare is </a:t>
            </a:r>
          </a:p>
          <a:p>
            <a:r>
              <a:rPr lang="en-US" dirty="0"/>
              <a:t> </a:t>
            </a:r>
            <a:r>
              <a:rPr lang="en-US" dirty="0" smtClean="0"/>
              <a:t>     covered </a:t>
            </a:r>
            <a:r>
              <a:rPr lang="en-US" dirty="0"/>
              <a:t>by the employer. </a:t>
            </a:r>
            <a:endParaRPr lang="en-US" dirty="0" smtClean="0"/>
          </a:p>
          <a:p>
            <a:endParaRPr lang="en-US" dirty="0"/>
          </a:p>
          <a:p>
            <a:r>
              <a:rPr lang="en-US" dirty="0" smtClean="0"/>
              <a:t>According to a study by the World Economic Forum, these factors </a:t>
            </a:r>
            <a:r>
              <a:rPr lang="en-US" dirty="0"/>
              <a:t>can amount to annual costs reaching </a:t>
            </a:r>
            <a:r>
              <a:rPr lang="en-US" dirty="0" smtClean="0"/>
              <a:t> almost </a:t>
            </a:r>
            <a:r>
              <a:rPr lang="en-US" dirty="0"/>
              <a:t>US$ 70 million for a US company, based on the </a:t>
            </a:r>
            <a:r>
              <a:rPr lang="en-US" dirty="0" smtClean="0"/>
              <a:t>medical </a:t>
            </a:r>
            <a:r>
              <a:rPr lang="en-US" dirty="0"/>
              <a:t> </a:t>
            </a:r>
            <a:r>
              <a:rPr lang="en-US" dirty="0" smtClean="0"/>
              <a:t>expenditure</a:t>
            </a:r>
            <a:r>
              <a:rPr lang="en-US" dirty="0"/>
              <a:t>, lost time and lost productivity NCDs </a:t>
            </a:r>
            <a:r>
              <a:rPr lang="en-US" dirty="0" smtClean="0"/>
              <a:t>cause. </a:t>
            </a:r>
            <a:endParaRPr lang="en-US" dirty="0"/>
          </a:p>
        </p:txBody>
      </p:sp>
    </p:spTree>
    <p:extLst>
      <p:ext uri="{BB962C8B-B14F-4D97-AF65-F5344CB8AC3E}">
        <p14:creationId xmlns:p14="http://schemas.microsoft.com/office/powerpoint/2010/main" val="2077719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 y="457200"/>
            <a:ext cx="5943600" cy="1143000"/>
          </a:xfrm>
        </p:spPr>
        <p:txBody>
          <a:bodyPr>
            <a:noAutofit/>
          </a:bodyPr>
          <a:lstStyle/>
          <a:p>
            <a:pPr algn="l"/>
            <a:r>
              <a:rPr lang="en-US" sz="3600" dirty="0" smtClean="0">
                <a:latin typeface="Georgia" pitchFamily="18" charset="0"/>
              </a:rPr>
              <a:t>Recognition of Health as A Driver of  Economic Growth</a:t>
            </a:r>
          </a:p>
        </p:txBody>
      </p:sp>
      <p:sp>
        <p:nvSpPr>
          <p:cNvPr id="14339" name="Content Placeholder 2"/>
          <p:cNvSpPr>
            <a:spLocks noGrp="1"/>
          </p:cNvSpPr>
          <p:nvPr>
            <p:ph idx="1"/>
          </p:nvPr>
        </p:nvSpPr>
        <p:spPr>
          <a:xfrm>
            <a:off x="228600" y="2666999"/>
            <a:ext cx="8534400" cy="3733801"/>
          </a:xfrm>
        </p:spPr>
        <p:txBody>
          <a:bodyPr/>
          <a:lstStyle/>
          <a:p>
            <a:pPr eaLnBrk="1" hangingPunct="1">
              <a:buNone/>
            </a:pPr>
            <a:r>
              <a:rPr lang="en-US" sz="2600" dirty="0" smtClean="0"/>
              <a:t>Return on Investment:</a:t>
            </a:r>
          </a:p>
          <a:p>
            <a:pPr lvl="1" eaLnBrk="1" hangingPunct="1"/>
            <a:r>
              <a:rPr lang="en-US" sz="2600" dirty="0" smtClean="0"/>
              <a:t>WHO:  1 year increase in life expectancy linked to 4.3% increase in GDP</a:t>
            </a:r>
          </a:p>
          <a:p>
            <a:pPr marL="457200" lvl="1" indent="0" eaLnBrk="1" hangingPunct="1">
              <a:buNone/>
            </a:pPr>
            <a:endParaRPr lang="en-US" sz="2600" dirty="0" smtClean="0"/>
          </a:p>
          <a:p>
            <a:pPr lvl="1" eaLnBrk="1" hangingPunct="1"/>
            <a:r>
              <a:rPr lang="en-US" altLang="ja-JP" sz="2600" dirty="0" smtClean="0"/>
              <a:t>A recent Harvard-led meta-analysis of 36 studies identified an average return on investment of $3.27 for every dollar spent on employee wellness programs. </a:t>
            </a:r>
          </a:p>
          <a:p>
            <a:pPr marL="457200" lvl="1" indent="0" eaLnBrk="1" hangingPunct="1">
              <a:buNone/>
            </a:pPr>
            <a:endParaRPr lang="en-US" sz="2600" dirty="0" smtClean="0"/>
          </a:p>
        </p:txBody>
      </p:sp>
      <p:sp>
        <p:nvSpPr>
          <p:cNvPr id="5" name="テキスト ボックス 4"/>
          <p:cNvSpPr txBox="1"/>
          <p:nvPr/>
        </p:nvSpPr>
        <p:spPr>
          <a:xfrm>
            <a:off x="228600" y="6397823"/>
            <a:ext cx="5181600" cy="307777"/>
          </a:xfrm>
          <a:prstGeom prst="rect">
            <a:avLst/>
          </a:prstGeom>
          <a:noFill/>
        </p:spPr>
        <p:txBody>
          <a:bodyPr wrap="square" rtlCol="0">
            <a:spAutoFit/>
          </a:bodyPr>
          <a:lstStyle/>
          <a:p>
            <a:r>
              <a:rPr kumimoji="1" lang="en-US" altLang="ja-JP" sz="1400" dirty="0" smtClean="0"/>
              <a:t>Sources: WHO; </a:t>
            </a:r>
            <a:r>
              <a:rPr lang="en-US" altLang="ja-JP" sz="1400" dirty="0" smtClean="0"/>
              <a:t>Baicker, Cutler, &amp; Song, 2010; </a:t>
            </a:r>
            <a:r>
              <a:rPr kumimoji="1" lang="en-US" altLang="ja-JP" sz="1400" dirty="0" smtClean="0"/>
              <a:t>AdvaMed.</a:t>
            </a:r>
            <a:endParaRPr kumimoji="1" lang="ja-JP" altLang="en-US" sz="1400" dirty="0"/>
          </a:p>
        </p:txBody>
      </p:sp>
      <p:pic>
        <p:nvPicPr>
          <p:cNvPr id="6" name="Picture 2" descr="C:\Users\sreardo1\AppData\Local\Microsoft\Windows\Temporary Internet Files\Content.Outlook\5B32P6CO\IMG_1844.jpg"/>
          <p:cNvPicPr>
            <a:picLocks noChangeAspect="1" noChangeArrowheads="1"/>
          </p:cNvPicPr>
          <p:nvPr/>
        </p:nvPicPr>
        <p:blipFill>
          <a:blip r:embed="rId3" cstate="print"/>
          <a:srcRect l="15833" t="45557" r="50833" b="20000"/>
          <a:stretch>
            <a:fillRect/>
          </a:stretch>
        </p:blipFill>
        <p:spPr bwMode="auto">
          <a:xfrm>
            <a:off x="5943600" y="304800"/>
            <a:ext cx="3048000" cy="2362200"/>
          </a:xfrm>
          <a:prstGeom prst="rect">
            <a:avLst/>
          </a:prstGeom>
          <a:noFill/>
          <a:ln w="9525">
            <a:noFill/>
            <a:miter lim="800000"/>
            <a:headEnd/>
            <a:tailEnd/>
          </a:ln>
        </p:spPr>
      </p:pic>
    </p:spTree>
    <p:extLst>
      <p:ext uri="{BB962C8B-B14F-4D97-AF65-F5344CB8AC3E}">
        <p14:creationId xmlns:p14="http://schemas.microsoft.com/office/powerpoint/2010/main" val="11850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Business is Doing</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endParaRPr lang="en-US" sz="1600" dirty="0" smtClean="0"/>
          </a:p>
          <a:p>
            <a:r>
              <a:rPr lang="en-US" sz="1800" dirty="0" smtClean="0"/>
              <a:t>Developing networks and partnerships with other businesses, governments and academia to collaboratively gather data and seek solutions</a:t>
            </a:r>
          </a:p>
          <a:p>
            <a:r>
              <a:rPr lang="en-US" sz="1800" dirty="0"/>
              <a:t>Workplace wellness </a:t>
            </a:r>
            <a:r>
              <a:rPr lang="en-US" sz="1800" dirty="0" smtClean="0"/>
              <a:t>programs</a:t>
            </a:r>
          </a:p>
          <a:p>
            <a:endParaRPr lang="en-US" sz="1800" b="1" dirty="0" smtClean="0"/>
          </a:p>
          <a:p>
            <a:r>
              <a:rPr lang="en-US" sz="1800" b="1" dirty="0" smtClean="0"/>
              <a:t>With the o</a:t>
            </a:r>
            <a:r>
              <a:rPr lang="en-US" sz="1800" b="1" dirty="0" smtClean="0"/>
              <a:t>bjectives of</a:t>
            </a:r>
            <a:endParaRPr lang="en-US" sz="1800" b="1" dirty="0" smtClean="0"/>
          </a:p>
          <a:p>
            <a:pPr lvl="1"/>
            <a:r>
              <a:rPr lang="en-US" sz="1800" dirty="0"/>
              <a:t>d</a:t>
            </a:r>
            <a:r>
              <a:rPr lang="en-US" sz="1800" dirty="0" smtClean="0"/>
              <a:t>eveloping </a:t>
            </a:r>
            <a:r>
              <a:rPr lang="en-US" sz="1800" dirty="0" smtClean="0"/>
              <a:t>public private partnerships to facilitate prevention</a:t>
            </a:r>
            <a:r>
              <a:rPr lang="en-US" sz="1800" dirty="0"/>
              <a:t>, wellness, screening campaigns, and disease </a:t>
            </a:r>
            <a:r>
              <a:rPr lang="en-US" sz="1800" dirty="0" smtClean="0"/>
              <a:t>management</a:t>
            </a:r>
            <a:endParaRPr lang="en-US" sz="1800" dirty="0"/>
          </a:p>
          <a:p>
            <a:pPr lvl="1"/>
            <a:r>
              <a:rPr lang="en-US" sz="1800" dirty="0" smtClean="0"/>
              <a:t>r</a:t>
            </a:r>
            <a:r>
              <a:rPr lang="en-US" sz="1800" dirty="0" smtClean="0"/>
              <a:t>edefining </a:t>
            </a:r>
            <a:r>
              <a:rPr lang="en-US" sz="1800" dirty="0" smtClean="0"/>
              <a:t>investment in health systems as a economic driver rather than a sunk cost </a:t>
            </a:r>
          </a:p>
          <a:p>
            <a:pPr lvl="1"/>
            <a:r>
              <a:rPr lang="en-US" sz="1800" smtClean="0"/>
              <a:t>o</a:t>
            </a:r>
            <a:r>
              <a:rPr lang="en-US" sz="1800" smtClean="0"/>
              <a:t>btaining </a:t>
            </a:r>
            <a:r>
              <a:rPr lang="en-US" sz="1800" dirty="0" smtClean="0"/>
              <a:t>a strong return on investment from initiatives within companies and economies</a:t>
            </a:r>
          </a:p>
        </p:txBody>
      </p:sp>
    </p:spTree>
    <p:extLst>
      <p:ext uri="{BB962C8B-B14F-4D97-AF65-F5344CB8AC3E}">
        <p14:creationId xmlns:p14="http://schemas.microsoft.com/office/powerpoint/2010/main" val="3199552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Georgia" pitchFamily="18" charset="0"/>
              </a:rPr>
              <a:t>APEC as a Facilitator of</a:t>
            </a:r>
            <a:br>
              <a:rPr lang="en-US" sz="3600" dirty="0" smtClean="0">
                <a:latin typeface="Georgia" pitchFamily="18" charset="0"/>
              </a:rPr>
            </a:br>
            <a:r>
              <a:rPr lang="en-US" sz="3600" dirty="0" smtClean="0">
                <a:latin typeface="Georgia" pitchFamily="18" charset="0"/>
              </a:rPr>
              <a:t>Public Private Collaboration</a:t>
            </a:r>
            <a:endParaRPr lang="en-US" sz="3600" dirty="0">
              <a:latin typeface="Georgia" pitchFamily="18" charset="0"/>
            </a:endParaRPr>
          </a:p>
        </p:txBody>
      </p:sp>
      <p:sp>
        <p:nvSpPr>
          <p:cNvPr id="3" name="Content Placeholder 2"/>
          <p:cNvSpPr>
            <a:spLocks noGrp="1"/>
          </p:cNvSpPr>
          <p:nvPr>
            <p:ph idx="1"/>
          </p:nvPr>
        </p:nvSpPr>
        <p:spPr/>
        <p:txBody>
          <a:bodyPr>
            <a:normAutofit/>
          </a:bodyPr>
          <a:lstStyle/>
          <a:p>
            <a:r>
              <a:rPr lang="en-US" sz="1400" dirty="0" smtClean="0"/>
              <a:t>APEC 2011 High Level Public-Private Dialogue on Heath</a:t>
            </a:r>
          </a:p>
          <a:p>
            <a:pPr lvl="1"/>
            <a:r>
              <a:rPr lang="en-US" sz="1400" dirty="0" smtClean="0"/>
              <a:t>Senior representatives from business, government, NGOs and academia share best practices</a:t>
            </a:r>
          </a:p>
          <a:p>
            <a:pPr lvl="1"/>
            <a:r>
              <a:rPr lang="en-US" sz="1400" dirty="0" smtClean="0"/>
              <a:t>APEC </a:t>
            </a:r>
            <a:r>
              <a:rPr lang="en-US" sz="1400" dirty="0"/>
              <a:t>Action Plan to Reduce the Economic Burden of Non-Communicable </a:t>
            </a:r>
            <a:r>
              <a:rPr lang="en-US" sz="1400" dirty="0" smtClean="0"/>
              <a:t>Disease</a:t>
            </a:r>
          </a:p>
          <a:p>
            <a:pPr lvl="1"/>
            <a:r>
              <a:rPr lang="en-US" sz="1400" dirty="0" smtClean="0"/>
              <a:t>Potential to become an annual institution</a:t>
            </a:r>
          </a:p>
          <a:p>
            <a:r>
              <a:rPr lang="en-US" sz="1400" dirty="0" smtClean="0"/>
              <a:t>APEC Life Sciences Innovation Forum </a:t>
            </a:r>
          </a:p>
          <a:p>
            <a:pPr lvl="1"/>
            <a:r>
              <a:rPr lang="en-US" sz="1400" dirty="0" smtClean="0"/>
              <a:t>Formal Public Private Working Group in APEC </a:t>
            </a:r>
          </a:p>
          <a:p>
            <a:pPr lvl="1"/>
            <a:r>
              <a:rPr lang="en-US" sz="1400" dirty="0" smtClean="0"/>
              <a:t>Engages in issues relevant to the business community – regulatory harmonization, enablers of investment and encouraging innovation </a:t>
            </a:r>
            <a:endParaRPr lang="en-US" sz="1400" dirty="0"/>
          </a:p>
          <a:p>
            <a:pPr marL="457200" lvl="1" indent="0">
              <a:buNone/>
            </a:pPr>
            <a:endParaRPr lang="en-US" sz="1200" dirty="0" smtClean="0"/>
          </a:p>
          <a:p>
            <a:pPr lvl="1"/>
            <a:endParaRPr lang="en-US" sz="1200" dirty="0"/>
          </a:p>
          <a:p>
            <a:pPr marL="457200" lvl="1" indent="0">
              <a:buNone/>
            </a:pPr>
            <a:endParaRPr lang="en-US" sz="1200" dirty="0" smtClean="0"/>
          </a:p>
        </p:txBody>
      </p:sp>
      <p:pic>
        <p:nvPicPr>
          <p:cNvPr id="4" name="Picture 2"/>
          <p:cNvPicPr>
            <a:picLocks noChangeAspect="1" noChangeArrowheads="1"/>
          </p:cNvPicPr>
          <p:nvPr/>
        </p:nvPicPr>
        <p:blipFill>
          <a:blip r:embed="rId3" cstate="print"/>
          <a:srcRect l="19376" t="27000" r="25000" b="47203"/>
          <a:stretch>
            <a:fillRect/>
          </a:stretch>
        </p:blipFill>
        <p:spPr bwMode="auto">
          <a:xfrm>
            <a:off x="2057400" y="4038600"/>
            <a:ext cx="5257800" cy="1524000"/>
          </a:xfrm>
          <a:prstGeom prst="rect">
            <a:avLst/>
          </a:prstGeom>
          <a:noFill/>
          <a:ln w="9525">
            <a:noFill/>
            <a:miter lim="800000"/>
            <a:headEnd/>
            <a:tailEnd/>
          </a:ln>
        </p:spPr>
      </p:pic>
    </p:spTree>
    <p:extLst>
      <p:ext uri="{BB962C8B-B14F-4D97-AF65-F5344CB8AC3E}">
        <p14:creationId xmlns:p14="http://schemas.microsoft.com/office/powerpoint/2010/main" val="1238589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latin typeface="Georgia" pitchFamily="18" charset="0"/>
              </a:rPr>
              <a:t>ABAC Support in the 2011</a:t>
            </a:r>
            <a:br>
              <a:rPr lang="en-US" sz="3600" dirty="0" smtClean="0">
                <a:latin typeface="Georgia" pitchFamily="18" charset="0"/>
              </a:rPr>
            </a:br>
            <a:r>
              <a:rPr lang="en-US" sz="3600" dirty="0" smtClean="0">
                <a:latin typeface="Georgia" pitchFamily="18" charset="0"/>
              </a:rPr>
              <a:t> Report to Leaders</a:t>
            </a:r>
            <a:endParaRPr lang="en-US" sz="3600" dirty="0">
              <a:latin typeface="Georgia" pitchFamily="18" charset="0"/>
            </a:endParaRPr>
          </a:p>
        </p:txBody>
      </p:sp>
      <p:sp>
        <p:nvSpPr>
          <p:cNvPr id="3" name="Content Placeholder 2"/>
          <p:cNvSpPr>
            <a:spLocks noGrp="1"/>
          </p:cNvSpPr>
          <p:nvPr>
            <p:ph idx="1"/>
          </p:nvPr>
        </p:nvSpPr>
        <p:spPr>
          <a:xfrm>
            <a:off x="457200" y="1600200"/>
            <a:ext cx="4419600" cy="4525963"/>
          </a:xfrm>
        </p:spPr>
        <p:txBody>
          <a:bodyPr>
            <a:normAutofit lnSpcReduction="10000"/>
          </a:bodyPr>
          <a:lstStyle/>
          <a:p>
            <a:pPr marL="0" indent="0">
              <a:buNone/>
            </a:pPr>
            <a:endParaRPr lang="en-US" sz="1800" dirty="0" smtClean="0"/>
          </a:p>
          <a:p>
            <a:r>
              <a:rPr lang="en-US" sz="1800" dirty="0" smtClean="0"/>
              <a:t>“ABAC </a:t>
            </a:r>
            <a:r>
              <a:rPr lang="en-US" sz="1800" dirty="0"/>
              <a:t>supports the work of the LSIF </a:t>
            </a:r>
            <a:r>
              <a:rPr lang="en-US" sz="1800" dirty="0" smtClean="0"/>
              <a:t>and </a:t>
            </a:r>
            <a:r>
              <a:rPr lang="en-US" sz="1800" dirty="0"/>
              <a:t>Health Working Group on ways of collaborating </a:t>
            </a:r>
            <a:r>
              <a:rPr lang="en-US" sz="1800" dirty="0" smtClean="0"/>
              <a:t>to </a:t>
            </a:r>
            <a:r>
              <a:rPr lang="en-US" sz="1800" dirty="0"/>
              <a:t>address the serious non-communicable disease </a:t>
            </a:r>
            <a:r>
              <a:rPr lang="en-US" sz="1800" dirty="0" smtClean="0"/>
              <a:t>challenges </a:t>
            </a:r>
            <a:r>
              <a:rPr lang="en-US" sz="1800" dirty="0"/>
              <a:t>in the region, including the compounding </a:t>
            </a:r>
            <a:r>
              <a:rPr lang="en-US" sz="1800" dirty="0" smtClean="0"/>
              <a:t>effect </a:t>
            </a:r>
            <a:r>
              <a:rPr lang="en-US" sz="1800" dirty="0"/>
              <a:t>of ageing demographics and lifestyle diseases</a:t>
            </a:r>
            <a:r>
              <a:rPr lang="en-US" sz="1800" dirty="0" smtClean="0"/>
              <a:t>.” </a:t>
            </a:r>
          </a:p>
          <a:p>
            <a:pPr marL="0" indent="0">
              <a:buNone/>
            </a:pPr>
            <a:endParaRPr lang="en-US" sz="1800" dirty="0" smtClean="0"/>
          </a:p>
          <a:p>
            <a:r>
              <a:rPr lang="en-US" sz="1800" dirty="0" smtClean="0"/>
              <a:t>“….ABAC </a:t>
            </a:r>
            <a:r>
              <a:rPr lang="en-US" sz="1800" dirty="0"/>
              <a:t>also commends the foresight </a:t>
            </a:r>
            <a:r>
              <a:rPr lang="en-US" sz="1800" dirty="0" smtClean="0"/>
              <a:t>of </a:t>
            </a:r>
            <a:r>
              <a:rPr lang="en-US" sz="1800" dirty="0"/>
              <a:t>the Health Working Group and LSIF in holding </a:t>
            </a:r>
            <a:r>
              <a:rPr lang="en-US" sz="1800" dirty="0" smtClean="0"/>
              <a:t>the </a:t>
            </a:r>
            <a:r>
              <a:rPr lang="en-US" sz="1800" dirty="0"/>
              <a:t>first high-level and multi-</a:t>
            </a:r>
            <a:r>
              <a:rPr lang="en-US" sz="1800" dirty="0" err="1"/>
              <a:t>sectoral</a:t>
            </a:r>
            <a:r>
              <a:rPr lang="en-US" sz="1800" dirty="0"/>
              <a:t> Health </a:t>
            </a:r>
            <a:r>
              <a:rPr lang="en-US" sz="1800" dirty="0" smtClean="0"/>
              <a:t>Systems </a:t>
            </a:r>
            <a:r>
              <a:rPr lang="en-US" sz="1800" dirty="0"/>
              <a:t>Innovation Dialogue </a:t>
            </a:r>
            <a:r>
              <a:rPr lang="en-US" sz="1800" dirty="0" smtClean="0"/>
              <a:t>… to </a:t>
            </a:r>
            <a:r>
              <a:rPr lang="en-US" sz="1800" dirty="0"/>
              <a:t>discuss ways of establishing multi-</a:t>
            </a:r>
            <a:r>
              <a:rPr lang="en-US" sz="1800" dirty="0" err="1"/>
              <a:t>sectoral</a:t>
            </a:r>
            <a:r>
              <a:rPr lang="en-US" sz="1800" dirty="0"/>
              <a:t> </a:t>
            </a:r>
            <a:r>
              <a:rPr lang="en-US" sz="1800" dirty="0" smtClean="0"/>
              <a:t>partnerships </a:t>
            </a:r>
            <a:r>
              <a:rPr lang="en-US" sz="1800" dirty="0"/>
              <a:t>to address non-communicable disease </a:t>
            </a:r>
            <a:r>
              <a:rPr lang="en-US" sz="1800" dirty="0" smtClean="0"/>
              <a:t>challenges </a:t>
            </a:r>
            <a:r>
              <a:rPr lang="en-US" sz="1800" dirty="0"/>
              <a:t>in the region</a:t>
            </a:r>
            <a:r>
              <a:rPr lang="en-US" sz="1900" dirty="0" smtClean="0"/>
              <a:t>.”  </a:t>
            </a:r>
            <a:endParaRPr lang="en-US" sz="1900" dirty="0"/>
          </a:p>
        </p:txBody>
      </p:sp>
      <p:pic>
        <p:nvPicPr>
          <p:cNvPr id="1026" name="Picture 2"/>
          <p:cNvPicPr>
            <a:picLocks noChangeAspect="1" noChangeArrowheads="1"/>
          </p:cNvPicPr>
          <p:nvPr/>
        </p:nvPicPr>
        <p:blipFill>
          <a:blip r:embed="rId3" cstate="print"/>
          <a:srcRect l="33125" t="14844" r="31250" b="22656"/>
          <a:stretch>
            <a:fillRect/>
          </a:stretch>
        </p:blipFill>
        <p:spPr bwMode="auto">
          <a:xfrm>
            <a:off x="5105400" y="990600"/>
            <a:ext cx="3800475" cy="5334000"/>
          </a:xfrm>
          <a:prstGeom prst="rect">
            <a:avLst/>
          </a:prstGeom>
          <a:noFill/>
          <a:ln w="9525">
            <a:noFill/>
            <a:miter lim="800000"/>
            <a:headEnd/>
            <a:tailEnd/>
          </a:ln>
        </p:spPr>
      </p:pic>
    </p:spTree>
    <p:extLst>
      <p:ext uri="{BB962C8B-B14F-4D97-AF65-F5344CB8AC3E}">
        <p14:creationId xmlns:p14="http://schemas.microsoft.com/office/powerpoint/2010/main" val="3093197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1504</TotalTime>
  <Words>2036</Words>
  <Application>Microsoft Office PowerPoint</Application>
  <PresentationFormat>On-screen Show (4:3)</PresentationFormat>
  <Paragraphs>150</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Outline</vt:lpstr>
      <vt:lpstr>Impact of NCDs</vt:lpstr>
      <vt:lpstr>Economic Burden of NCDs</vt:lpstr>
      <vt:lpstr>Impact on Business</vt:lpstr>
      <vt:lpstr>Recognition of Health as A Driver of  Economic Growth</vt:lpstr>
      <vt:lpstr>What Business is Doing</vt:lpstr>
      <vt:lpstr>APEC as a Facilitator of Public Private Collaboration</vt:lpstr>
      <vt:lpstr>ABAC Support in the 2011  Report to Leaders</vt:lpstr>
      <vt:lpstr>How ABAC can support this effort </vt:lpstr>
      <vt:lpstr>Next Steps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as an Economic Asset</dc:title>
  <dc:creator>David Boman</dc:creator>
  <cp:lastModifiedBy>Alex Parle</cp:lastModifiedBy>
  <cp:revision>92</cp:revision>
  <cp:lastPrinted>2012-05-15T22:10:24Z</cp:lastPrinted>
  <dcterms:created xsi:type="dcterms:W3CDTF">2012-04-30T22:05:43Z</dcterms:created>
  <dcterms:modified xsi:type="dcterms:W3CDTF">2012-05-15T22:35:50Z</dcterms:modified>
</cp:coreProperties>
</file>